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4"/>
  </p:notesMasterIdLst>
  <p:sldIdLst>
    <p:sldId id="260" r:id="rId2"/>
    <p:sldId id="261" r:id="rId3"/>
    <p:sldId id="262" r:id="rId4"/>
    <p:sldId id="264" r:id="rId5"/>
    <p:sldId id="291" r:id="rId6"/>
    <p:sldId id="359" r:id="rId7"/>
    <p:sldId id="360" r:id="rId8"/>
    <p:sldId id="361" r:id="rId9"/>
    <p:sldId id="362" r:id="rId10"/>
    <p:sldId id="267" r:id="rId11"/>
    <p:sldId id="307" r:id="rId12"/>
    <p:sldId id="363" r:id="rId13"/>
    <p:sldId id="364" r:id="rId14"/>
    <p:sldId id="365" r:id="rId15"/>
    <p:sldId id="367" r:id="rId16"/>
    <p:sldId id="366" r:id="rId17"/>
    <p:sldId id="368" r:id="rId18"/>
    <p:sldId id="369" r:id="rId19"/>
    <p:sldId id="370" r:id="rId20"/>
    <p:sldId id="371" r:id="rId21"/>
    <p:sldId id="372" r:id="rId22"/>
    <p:sldId id="373" r:id="rId23"/>
    <p:sldId id="374" r:id="rId24"/>
    <p:sldId id="376" r:id="rId25"/>
    <p:sldId id="377" r:id="rId26"/>
    <p:sldId id="378" r:id="rId27"/>
    <p:sldId id="379" r:id="rId28"/>
    <p:sldId id="380" r:id="rId29"/>
    <p:sldId id="271" r:id="rId30"/>
    <p:sldId id="322" r:id="rId31"/>
    <p:sldId id="323" r:id="rId32"/>
    <p:sldId id="381" r:id="rId33"/>
    <p:sldId id="382" r:id="rId34"/>
    <p:sldId id="383" r:id="rId35"/>
    <p:sldId id="384" r:id="rId36"/>
    <p:sldId id="385" r:id="rId37"/>
    <p:sldId id="386" r:id="rId38"/>
    <p:sldId id="387" r:id="rId39"/>
    <p:sldId id="388" r:id="rId40"/>
    <p:sldId id="389" r:id="rId41"/>
    <p:sldId id="390" r:id="rId42"/>
    <p:sldId id="392" r:id="rId43"/>
    <p:sldId id="393" r:id="rId44"/>
    <p:sldId id="394" r:id="rId45"/>
    <p:sldId id="395" r:id="rId46"/>
    <p:sldId id="396" r:id="rId47"/>
    <p:sldId id="397" r:id="rId48"/>
    <p:sldId id="398" r:id="rId49"/>
    <p:sldId id="399" r:id="rId50"/>
    <p:sldId id="400" r:id="rId51"/>
    <p:sldId id="401" r:id="rId52"/>
    <p:sldId id="402" r:id="rId53"/>
    <p:sldId id="403" r:id="rId54"/>
    <p:sldId id="404" r:id="rId55"/>
    <p:sldId id="405" r:id="rId56"/>
    <p:sldId id="406" r:id="rId57"/>
    <p:sldId id="407" r:id="rId58"/>
    <p:sldId id="408" r:id="rId59"/>
    <p:sldId id="409" r:id="rId60"/>
    <p:sldId id="410" r:id="rId61"/>
    <p:sldId id="411" r:id="rId62"/>
    <p:sldId id="412" r:id="rId63"/>
  </p:sldIdLst>
  <p:sldSz cx="12192000" cy="6858000"/>
  <p:notesSz cx="6858000" cy="9144000"/>
  <p:embeddedFontLst>
    <p:embeddedFont>
      <p:font typeface="Calibri" panose="020F0502020204030204" pitchFamily="34" charset="0"/>
      <p:regular r:id="rId65"/>
      <p:bold r:id="rId66"/>
      <p:italic r:id="rId67"/>
      <p:boldItalic r:id="rId68"/>
    </p:embeddedFont>
    <p:embeddedFont>
      <p:font typeface="Cambria Math" panose="02040503050406030204" pitchFamily="18" charset="0"/>
      <p:regular r:id="rId69"/>
    </p:embeddedFont>
    <p:embeddedFont>
      <p:font typeface="华文细黑" panose="02010600040101010101" pitchFamily="2" charset="-122"/>
      <p:regular r:id="rId70"/>
    </p:embeddedFont>
    <p:embeddedFont>
      <p:font typeface="微软雅黑" panose="020B0503020204020204" pitchFamily="34" charset="-122"/>
      <p:regular r:id="rId71"/>
      <p:bold r:id="rId7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pos="7061" userDrawn="1">
          <p15:clr>
            <a:srgbClr val="A4A3A4"/>
          </p15:clr>
        </p15:guide>
        <p15:guide id="6" pos="61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A4DD"/>
    <a:srgbClr val="20517C"/>
    <a:srgbClr val="E8EAE9"/>
    <a:srgbClr val="FFFFFF"/>
    <a:srgbClr val="A5A5A5"/>
    <a:srgbClr val="16A2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31" autoAdjust="0"/>
    <p:restoredTop sz="85766" autoAdjust="0"/>
  </p:normalViewPr>
  <p:slideViewPr>
    <p:cSldViewPr showGuides="1">
      <p:cViewPr varScale="1">
        <p:scale>
          <a:sx n="82" d="100"/>
          <a:sy n="82" d="100"/>
        </p:scale>
        <p:origin x="509" y="67"/>
      </p:cViewPr>
      <p:guideLst>
        <p:guide orient="horz" pos="2160"/>
        <p:guide pos="3840"/>
        <p:guide pos="7061"/>
        <p:guide pos="61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C0BA0B-DAEA-4680-AAC1-9E8B91E60633}" type="datetimeFigureOut">
              <a:rPr lang="zh-CN" altLang="en-US" smtClean="0"/>
              <a:t>2021/5/8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7DBA15-3F6E-4149-9019-6609FD57F7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83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24680" y="0"/>
            <a:ext cx="12216680" cy="2132856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36"/>
          <p:cNvSpPr/>
          <p:nvPr userDrawn="1"/>
        </p:nvSpPr>
        <p:spPr>
          <a:xfrm>
            <a:off x="-24680" y="5301208"/>
            <a:ext cx="12216680" cy="1556792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文本占位符 145"/>
          <p:cNvSpPr>
            <a:spLocks noGrp="1"/>
          </p:cNvSpPr>
          <p:nvPr>
            <p:ph type="body" sz="quarter" idx="10" hasCustomPrompt="1"/>
          </p:nvPr>
        </p:nvSpPr>
        <p:spPr>
          <a:xfrm>
            <a:off x="2644927" y="2908398"/>
            <a:ext cx="7076962" cy="80863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6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内蒙古大学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sp>
        <p:nvSpPr>
          <p:cNvPr id="149" name="文本占位符 148"/>
          <p:cNvSpPr>
            <a:spLocks noGrp="1"/>
          </p:cNvSpPr>
          <p:nvPr>
            <p:ph type="body" sz="quarter" idx="11" hasCustomPrompt="1"/>
          </p:nvPr>
        </p:nvSpPr>
        <p:spPr>
          <a:xfrm>
            <a:off x="2803021" y="3977286"/>
            <a:ext cx="3379105" cy="50323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学院：</a:t>
            </a:r>
            <a:r>
              <a:rPr lang="en-US" altLang="zh-CN" dirty="0"/>
              <a:t>XXXX</a:t>
            </a:r>
            <a:r>
              <a:rPr lang="zh-CN" altLang="en-US" dirty="0"/>
              <a:t>学院</a:t>
            </a:r>
          </a:p>
        </p:txBody>
      </p:sp>
      <p:sp>
        <p:nvSpPr>
          <p:cNvPr id="150" name="文本占位符 148"/>
          <p:cNvSpPr>
            <a:spLocks noGrp="1"/>
          </p:cNvSpPr>
          <p:nvPr>
            <p:ph type="body" sz="quarter" idx="12" hasCustomPrompt="1"/>
          </p:nvPr>
        </p:nvSpPr>
        <p:spPr>
          <a:xfrm>
            <a:off x="6332242" y="3977286"/>
            <a:ext cx="3389647" cy="50323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专业：</a:t>
            </a:r>
            <a:r>
              <a:rPr lang="en-US" altLang="zh-CN" dirty="0" err="1"/>
              <a:t>xxxxx</a:t>
            </a:r>
            <a:endParaRPr lang="zh-CN" altLang="en-US" dirty="0"/>
          </a:p>
        </p:txBody>
      </p:sp>
      <p:sp>
        <p:nvSpPr>
          <p:cNvPr id="151" name="文本占位符 148"/>
          <p:cNvSpPr>
            <a:spLocks noGrp="1"/>
          </p:cNvSpPr>
          <p:nvPr>
            <p:ph type="body" sz="quarter" idx="13" hasCustomPrompt="1"/>
          </p:nvPr>
        </p:nvSpPr>
        <p:spPr>
          <a:xfrm>
            <a:off x="-24680" y="5950098"/>
            <a:ext cx="3154234" cy="503237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答辩人</a:t>
            </a:r>
            <a:r>
              <a:rPr lang="en-US" altLang="zh-CN" dirty="0"/>
              <a:t>:</a:t>
            </a:r>
            <a:r>
              <a:rPr lang="zh-CN" altLang="en-US" dirty="0"/>
              <a:t>海湾同学社</a:t>
            </a:r>
          </a:p>
        </p:txBody>
      </p:sp>
      <p:sp>
        <p:nvSpPr>
          <p:cNvPr id="152" name="文本占位符 148"/>
          <p:cNvSpPr>
            <a:spLocks noGrp="1"/>
          </p:cNvSpPr>
          <p:nvPr>
            <p:ph type="body" sz="quarter" idx="14" hasCustomPrompt="1"/>
          </p:nvPr>
        </p:nvSpPr>
        <p:spPr>
          <a:xfrm>
            <a:off x="9475105" y="5950099"/>
            <a:ext cx="2716895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指导老师：同学社</a:t>
            </a:r>
          </a:p>
        </p:txBody>
      </p:sp>
    </p:spTree>
    <p:extLst>
      <p:ext uri="{BB962C8B-B14F-4D97-AF65-F5344CB8AC3E}">
        <p14:creationId xmlns:p14="http://schemas.microsoft.com/office/powerpoint/2010/main" val="378430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95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3359696" cy="685800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 userDrawn="1"/>
        </p:nvSpPr>
        <p:spPr>
          <a:xfrm>
            <a:off x="623392" y="836712"/>
            <a:ext cx="20038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55" name="文本框 54"/>
          <p:cNvSpPr txBox="1"/>
          <p:nvPr userDrawn="1"/>
        </p:nvSpPr>
        <p:spPr>
          <a:xfrm>
            <a:off x="830161" y="1852375"/>
            <a:ext cx="159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contents</a:t>
            </a:r>
            <a:endParaRPr lang="zh-CN" altLang="en-US" sz="2400" b="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6" name="文本占位符 148"/>
          <p:cNvSpPr>
            <a:spLocks noGrp="1"/>
          </p:cNvSpPr>
          <p:nvPr>
            <p:ph type="body" sz="quarter" idx="11" hasCustomPrompt="1"/>
          </p:nvPr>
        </p:nvSpPr>
        <p:spPr>
          <a:xfrm>
            <a:off x="5159896" y="1885469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01</a:t>
            </a:r>
            <a:endParaRPr lang="zh-CN" altLang="en-US" dirty="0"/>
          </a:p>
        </p:txBody>
      </p:sp>
      <p:sp>
        <p:nvSpPr>
          <p:cNvPr id="57" name="文本占位符 148"/>
          <p:cNvSpPr>
            <a:spLocks noGrp="1"/>
          </p:cNvSpPr>
          <p:nvPr>
            <p:ph type="body" sz="quarter" idx="12" hasCustomPrompt="1"/>
          </p:nvPr>
        </p:nvSpPr>
        <p:spPr>
          <a:xfrm>
            <a:off x="5159896" y="2650071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02</a:t>
            </a:r>
            <a:endParaRPr lang="zh-CN" altLang="en-US" dirty="0"/>
          </a:p>
        </p:txBody>
      </p:sp>
      <p:sp>
        <p:nvSpPr>
          <p:cNvPr id="58" name="文本占位符 148"/>
          <p:cNvSpPr>
            <a:spLocks noGrp="1"/>
          </p:cNvSpPr>
          <p:nvPr>
            <p:ph type="body" sz="quarter" idx="13" hasCustomPrompt="1"/>
          </p:nvPr>
        </p:nvSpPr>
        <p:spPr>
          <a:xfrm>
            <a:off x="5159896" y="3414673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03</a:t>
            </a:r>
            <a:endParaRPr lang="zh-CN" altLang="en-US" dirty="0"/>
          </a:p>
        </p:txBody>
      </p:sp>
      <p:sp>
        <p:nvSpPr>
          <p:cNvPr id="59" name="文本占位符 148"/>
          <p:cNvSpPr>
            <a:spLocks noGrp="1"/>
          </p:cNvSpPr>
          <p:nvPr>
            <p:ph type="body" sz="quarter" idx="14" hasCustomPrompt="1"/>
          </p:nvPr>
        </p:nvSpPr>
        <p:spPr>
          <a:xfrm>
            <a:off x="5159896" y="4179275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04</a:t>
            </a:r>
            <a:endParaRPr lang="zh-CN" altLang="en-US" dirty="0"/>
          </a:p>
        </p:txBody>
      </p:sp>
      <p:sp>
        <p:nvSpPr>
          <p:cNvPr id="60" name="文本占位符 148"/>
          <p:cNvSpPr>
            <a:spLocks noGrp="1"/>
          </p:cNvSpPr>
          <p:nvPr>
            <p:ph type="body" sz="quarter" idx="15" hasCustomPrompt="1"/>
          </p:nvPr>
        </p:nvSpPr>
        <p:spPr>
          <a:xfrm>
            <a:off x="5159896" y="4943877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05</a:t>
            </a:r>
            <a:endParaRPr lang="zh-CN" altLang="en-US" dirty="0"/>
          </a:p>
        </p:txBody>
      </p:sp>
      <p:sp>
        <p:nvSpPr>
          <p:cNvPr id="61" name="文本占位符 148"/>
          <p:cNvSpPr>
            <a:spLocks noGrp="1"/>
          </p:cNvSpPr>
          <p:nvPr>
            <p:ph type="body" sz="quarter" idx="16" hasCustomPrompt="1"/>
          </p:nvPr>
        </p:nvSpPr>
        <p:spPr>
          <a:xfrm>
            <a:off x="5159896" y="5708477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 06</a:t>
            </a:r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 flipH="1">
            <a:off x="6672064" y="1935872"/>
            <a:ext cx="432048" cy="432048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 userDrawn="1"/>
        </p:nvCxnSpPr>
        <p:spPr>
          <a:xfrm flipH="1">
            <a:off x="6672064" y="2731007"/>
            <a:ext cx="432048" cy="432048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 userDrawn="1"/>
        </p:nvCxnSpPr>
        <p:spPr>
          <a:xfrm flipH="1">
            <a:off x="6672064" y="3485862"/>
            <a:ext cx="432048" cy="432048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 userDrawn="1"/>
        </p:nvCxnSpPr>
        <p:spPr>
          <a:xfrm flipH="1">
            <a:off x="6672064" y="4250464"/>
            <a:ext cx="432048" cy="432048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 userDrawn="1"/>
        </p:nvCxnSpPr>
        <p:spPr>
          <a:xfrm flipH="1">
            <a:off x="6672064" y="5015066"/>
            <a:ext cx="432048" cy="432048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 userDrawn="1"/>
        </p:nvCxnSpPr>
        <p:spPr>
          <a:xfrm flipH="1">
            <a:off x="6672064" y="5805264"/>
            <a:ext cx="432048" cy="432048"/>
          </a:xfrm>
          <a:prstGeom prst="line">
            <a:avLst/>
          </a:prstGeom>
          <a:ln>
            <a:solidFill>
              <a:srgbClr val="2051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占位符 148"/>
          <p:cNvSpPr>
            <a:spLocks noGrp="1"/>
          </p:cNvSpPr>
          <p:nvPr>
            <p:ph type="body" sz="quarter" idx="17" hasCustomPrompt="1"/>
          </p:nvPr>
        </p:nvSpPr>
        <p:spPr>
          <a:xfrm>
            <a:off x="7392144" y="1885469"/>
            <a:ext cx="2232248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绪论引言</a:t>
            </a:r>
          </a:p>
        </p:txBody>
      </p:sp>
      <p:sp>
        <p:nvSpPr>
          <p:cNvPr id="68" name="文本占位符 148"/>
          <p:cNvSpPr>
            <a:spLocks noGrp="1"/>
          </p:cNvSpPr>
          <p:nvPr>
            <p:ph type="body" sz="quarter" idx="18" hasCustomPrompt="1"/>
          </p:nvPr>
        </p:nvSpPr>
        <p:spPr>
          <a:xfrm>
            <a:off x="7392144" y="2656557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研究思路与方法</a:t>
            </a:r>
          </a:p>
        </p:txBody>
      </p:sp>
      <p:sp>
        <p:nvSpPr>
          <p:cNvPr id="69" name="文本占位符 148"/>
          <p:cNvSpPr>
            <a:spLocks noGrp="1"/>
          </p:cNvSpPr>
          <p:nvPr>
            <p:ph type="body" sz="quarter" idx="19" hasCustomPrompt="1"/>
          </p:nvPr>
        </p:nvSpPr>
        <p:spPr>
          <a:xfrm>
            <a:off x="7392144" y="3411412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研究难点</a:t>
            </a:r>
          </a:p>
        </p:txBody>
      </p:sp>
      <p:sp>
        <p:nvSpPr>
          <p:cNvPr id="70" name="文本占位符 148"/>
          <p:cNvSpPr>
            <a:spLocks noGrp="1"/>
          </p:cNvSpPr>
          <p:nvPr>
            <p:ph type="body" sz="quarter" idx="20" hasCustomPrompt="1"/>
          </p:nvPr>
        </p:nvSpPr>
        <p:spPr>
          <a:xfrm>
            <a:off x="7392144" y="4179506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研究数据</a:t>
            </a:r>
          </a:p>
        </p:txBody>
      </p:sp>
      <p:sp>
        <p:nvSpPr>
          <p:cNvPr id="71" name="文本占位符 148"/>
          <p:cNvSpPr>
            <a:spLocks noGrp="1"/>
          </p:cNvSpPr>
          <p:nvPr>
            <p:ph type="body" sz="quarter" idx="21" hasCustomPrompt="1"/>
          </p:nvPr>
        </p:nvSpPr>
        <p:spPr>
          <a:xfrm>
            <a:off x="7392144" y="4956676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研究应用与成果</a:t>
            </a:r>
          </a:p>
        </p:txBody>
      </p:sp>
      <p:sp>
        <p:nvSpPr>
          <p:cNvPr id="72" name="文本占位符 148"/>
          <p:cNvSpPr>
            <a:spLocks noGrp="1"/>
          </p:cNvSpPr>
          <p:nvPr>
            <p:ph type="body" sz="quarter" idx="22" hasCustomPrompt="1"/>
          </p:nvPr>
        </p:nvSpPr>
        <p:spPr>
          <a:xfrm>
            <a:off x="7392144" y="5709142"/>
            <a:ext cx="3168352" cy="5032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研究结论</a:t>
            </a:r>
          </a:p>
        </p:txBody>
      </p:sp>
    </p:spTree>
    <p:extLst>
      <p:ext uri="{BB962C8B-B14F-4D97-AF65-F5344CB8AC3E}">
        <p14:creationId xmlns:p14="http://schemas.microsoft.com/office/powerpoint/2010/main" val="3494746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 userDrawn="1"/>
        </p:nvSpPr>
        <p:spPr>
          <a:xfrm>
            <a:off x="5179328" y="1916832"/>
            <a:ext cx="1800200" cy="1800200"/>
          </a:xfrm>
          <a:prstGeom prst="ellipse">
            <a:avLst/>
          </a:prstGeom>
          <a:noFill/>
          <a:ln w="19050">
            <a:solidFill>
              <a:srgbClr val="2051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5612203" y="2421509"/>
            <a:ext cx="1044178" cy="1008063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60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55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124013" y="3890952"/>
            <a:ext cx="1891640" cy="4968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56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3503712" y="4372336"/>
            <a:ext cx="5195640" cy="4968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aseline="0">
                <a:solidFill>
                  <a:srgbClr val="20517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绪论引言</a:t>
            </a:r>
          </a:p>
        </p:txBody>
      </p:sp>
      <p:sp>
        <p:nvSpPr>
          <p:cNvPr id="57" name="矩形 56"/>
          <p:cNvSpPr/>
          <p:nvPr userDrawn="1"/>
        </p:nvSpPr>
        <p:spPr>
          <a:xfrm>
            <a:off x="-24680" y="0"/>
            <a:ext cx="12216680" cy="980728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 userDrawn="1"/>
        </p:nvSpPr>
        <p:spPr>
          <a:xfrm>
            <a:off x="-24680" y="6165304"/>
            <a:ext cx="12216680" cy="673224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269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 userDrawn="1"/>
        </p:nvSpPr>
        <p:spPr>
          <a:xfrm>
            <a:off x="-24680" y="188640"/>
            <a:ext cx="12216680" cy="792088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59944" y="278936"/>
            <a:ext cx="864096" cy="1008063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4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63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1437592" y="348250"/>
            <a:ext cx="4586400" cy="49682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绪论引言</a:t>
            </a:r>
          </a:p>
        </p:txBody>
      </p:sp>
      <p:cxnSp>
        <p:nvCxnSpPr>
          <p:cNvPr id="64" name="直接连接符 63"/>
          <p:cNvCxnSpPr/>
          <p:nvPr userDrawn="1"/>
        </p:nvCxnSpPr>
        <p:spPr>
          <a:xfrm flipH="1">
            <a:off x="1102301" y="407372"/>
            <a:ext cx="307464" cy="4849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456" y="282045"/>
            <a:ext cx="1904703" cy="62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52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05276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63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490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271464" y="2996952"/>
            <a:ext cx="10009111" cy="720079"/>
          </a:xfrm>
        </p:spPr>
        <p:txBody>
          <a:bodyPr/>
          <a:lstStyle/>
          <a:p>
            <a:pPr lvl="0" algn="ctr"/>
            <a:r>
              <a:rPr lang="zh-CN" altLang="en-US" dirty="0"/>
              <a:t>   第</a:t>
            </a:r>
            <a:r>
              <a:rPr lang="en-US" altLang="zh-CN" dirty="0"/>
              <a:t>6</a:t>
            </a:r>
            <a:r>
              <a:rPr lang="zh-CN" altLang="en-US" dirty="0"/>
              <a:t>章</a:t>
            </a:r>
            <a:r>
              <a:rPr lang="en-US" altLang="zh-CN" dirty="0"/>
              <a:t> </a:t>
            </a:r>
            <a:r>
              <a:rPr lang="zh-CN" altLang="en-US" dirty="0"/>
              <a:t>智能机器人与可视化命令</a:t>
            </a:r>
          </a:p>
          <a:p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4374002" y="4797151"/>
            <a:ext cx="3738221" cy="431229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rgbClr val="002060"/>
                </a:solidFill>
              </a:rPr>
              <a:t>主    讲：周润景  教授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4374002" y="5373216"/>
            <a:ext cx="4026253" cy="503237"/>
          </a:xfrm>
        </p:spPr>
        <p:txBody>
          <a:bodyPr/>
          <a:lstStyle/>
          <a:p>
            <a:r>
              <a:rPr lang="zh-CN" altLang="en-US" b="0" dirty="0"/>
              <a:t>单    位</a:t>
            </a:r>
            <a:r>
              <a:rPr lang="zh-CN" altLang="en-US" dirty="0"/>
              <a:t>：电子信息工程学院</a:t>
            </a: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792" y="677002"/>
            <a:ext cx="3200847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707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375920" y="2421509"/>
            <a:ext cx="1368152" cy="1008063"/>
          </a:xfrm>
        </p:spPr>
        <p:txBody>
          <a:bodyPr/>
          <a:lstStyle/>
          <a:p>
            <a:r>
              <a:rPr lang="en-US" altLang="zh-CN" dirty="0"/>
              <a:t>6.2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3498180" y="3933056"/>
            <a:ext cx="5195640" cy="496824"/>
          </a:xfrm>
        </p:spPr>
        <p:txBody>
          <a:bodyPr/>
          <a:lstStyle/>
          <a:p>
            <a:r>
              <a:rPr lang="zh-CN" altLang="en-US" dirty="0"/>
              <a:t>避障小车</a:t>
            </a:r>
          </a:p>
        </p:txBody>
      </p:sp>
    </p:spTree>
    <p:extLst>
      <p:ext uri="{BB962C8B-B14F-4D97-AF65-F5344CB8AC3E}">
        <p14:creationId xmlns:p14="http://schemas.microsoft.com/office/powerpoint/2010/main" val="4126853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zh-CN" altLang="en-US" dirty="0"/>
              <a:t>工程设置</a:t>
            </a:r>
          </a:p>
        </p:txBody>
      </p:sp>
      <p:sp>
        <p:nvSpPr>
          <p:cNvPr id="19" name="矩形 18"/>
          <p:cNvSpPr/>
          <p:nvPr/>
        </p:nvSpPr>
        <p:spPr>
          <a:xfrm>
            <a:off x="777913" y="1221400"/>
            <a:ext cx="106361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just" defTabSz="457200"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创建新工程，并在添加虚拟小车模型。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  <a:p>
            <a:pPr marL="0" marR="0" algn="just" defTabSz="457200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1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）从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Proteus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主页打开新建工程向导，并根据需要指定工程名称和目标路径，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6-8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所示。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algn="just" defTabSz="720000">
              <a:spcBef>
                <a:spcPts val="0"/>
              </a:spcBef>
              <a:spcAft>
                <a:spcPts val="0"/>
              </a:spcAft>
            </a:pP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</p:txBody>
      </p:sp>
      <p:sp>
        <p:nvSpPr>
          <p:cNvPr id="29" name="文本占位符 2">
            <a:extLst>
              <a:ext uri="{FF2B5EF4-FFF2-40B4-BE49-F238E27FC236}">
                <a16:creationId xmlns:a16="http://schemas.microsoft.com/office/drawing/2014/main" id="{E31CC803-0D24-4AD0-A912-930E08722B3A}"/>
              </a:ext>
            </a:extLst>
          </p:cNvPr>
          <p:cNvSpPr txBox="1">
            <a:spLocks/>
          </p:cNvSpPr>
          <p:nvPr/>
        </p:nvSpPr>
        <p:spPr>
          <a:xfrm>
            <a:off x="5213548" y="6021288"/>
            <a:ext cx="2196952" cy="4903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6-8 </a:t>
            </a:r>
            <a:r>
              <a:rPr lang="zh-CN" altLang="en-US" sz="1200" dirty="0"/>
              <a:t>指定工程名称和目标路径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199440-DDBB-4A0F-A2BB-C132EE10A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600" y="2144730"/>
            <a:ext cx="8811344" cy="373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41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zh-CN" altLang="en-US" dirty="0"/>
              <a:t>工程设置</a:t>
            </a:r>
          </a:p>
        </p:txBody>
      </p:sp>
      <p:sp>
        <p:nvSpPr>
          <p:cNvPr id="19" name="矩形 18"/>
          <p:cNvSpPr/>
          <p:nvPr/>
        </p:nvSpPr>
        <p:spPr>
          <a:xfrm>
            <a:off x="777913" y="1221400"/>
            <a:ext cx="106361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2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）以默认模板创建原理图，然后使用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Arduino Uno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创建流程图工程，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6-9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所示。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algn="just" defTabSz="720000">
              <a:spcBef>
                <a:spcPts val="0"/>
              </a:spcBef>
              <a:spcAft>
                <a:spcPts val="0"/>
              </a:spcAft>
            </a:pP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</p:txBody>
      </p:sp>
      <p:sp>
        <p:nvSpPr>
          <p:cNvPr id="29" name="文本占位符 2">
            <a:extLst>
              <a:ext uri="{FF2B5EF4-FFF2-40B4-BE49-F238E27FC236}">
                <a16:creationId xmlns:a16="http://schemas.microsoft.com/office/drawing/2014/main" id="{E31CC803-0D24-4AD0-A912-930E08722B3A}"/>
              </a:ext>
            </a:extLst>
          </p:cNvPr>
          <p:cNvSpPr txBox="1">
            <a:spLocks/>
          </p:cNvSpPr>
          <p:nvPr/>
        </p:nvSpPr>
        <p:spPr>
          <a:xfrm>
            <a:off x="4718669" y="5906777"/>
            <a:ext cx="2754660" cy="4903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6-9 </a:t>
            </a:r>
            <a:r>
              <a:rPr lang="zh-CN" altLang="en-US" sz="1200" dirty="0"/>
              <a:t>使用</a:t>
            </a:r>
            <a:r>
              <a:rPr lang="en-US" altLang="zh-CN" sz="1200" dirty="0"/>
              <a:t>Arduino Uno</a:t>
            </a:r>
            <a:r>
              <a:rPr lang="zh-CN" altLang="en-US" sz="1200" dirty="0"/>
              <a:t>创建流程图工程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A73074-845E-4724-8CAE-8EF3EC3A3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336" y="2277479"/>
            <a:ext cx="4032448" cy="346472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952B762-57A5-47C4-BD1B-808EC82EE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976" y="2277479"/>
            <a:ext cx="4032448" cy="346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625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zh-CN" altLang="en-US" dirty="0"/>
              <a:t>工程设置</a:t>
            </a:r>
          </a:p>
        </p:txBody>
      </p:sp>
      <p:sp>
        <p:nvSpPr>
          <p:cNvPr id="19" name="矩形 18"/>
          <p:cNvSpPr/>
          <p:nvPr/>
        </p:nvSpPr>
        <p:spPr>
          <a:xfrm>
            <a:off x="777913" y="1221400"/>
            <a:ext cx="106361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）继续下一步并创建工程。可以在可视化设计器选项卡上看到熟悉的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Arduino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设置和循环例程的框架流程图，并在原理图上会发现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Arduino Uno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已经预先放置好了，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6-10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所示。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9" name="文本占位符 2">
            <a:extLst>
              <a:ext uri="{FF2B5EF4-FFF2-40B4-BE49-F238E27FC236}">
                <a16:creationId xmlns:a16="http://schemas.microsoft.com/office/drawing/2014/main" id="{E31CC803-0D24-4AD0-A912-930E08722B3A}"/>
              </a:ext>
            </a:extLst>
          </p:cNvPr>
          <p:cNvSpPr txBox="1">
            <a:spLocks/>
          </p:cNvSpPr>
          <p:nvPr/>
        </p:nvSpPr>
        <p:spPr>
          <a:xfrm>
            <a:off x="5067441" y="5968624"/>
            <a:ext cx="1953394" cy="4903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6-10 </a:t>
            </a:r>
            <a:r>
              <a:rPr lang="zh-CN" altLang="en-US" sz="1200" dirty="0"/>
              <a:t>创建工程后初始界面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12207B7-384D-4FAF-A7DD-6B5CBCC63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600" y="2268960"/>
            <a:ext cx="4261891" cy="354360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141057F-02CB-4B8D-890C-009E42E80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138" y="2277479"/>
            <a:ext cx="4608512" cy="353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19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zh-CN" altLang="en-US" dirty="0"/>
              <a:t>工程设置</a:t>
            </a:r>
          </a:p>
        </p:txBody>
      </p:sp>
      <p:sp>
        <p:nvSpPr>
          <p:cNvPr id="19" name="矩形 18"/>
          <p:cNvSpPr/>
          <p:nvPr/>
        </p:nvSpPr>
        <p:spPr>
          <a:xfrm>
            <a:off x="777913" y="1221400"/>
            <a:ext cx="106361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4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）将虚拟小车添加到工程中，利用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Visual Designer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中的添加外设命令执行此操作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6-11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所示。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9" name="文本占位符 2">
            <a:extLst>
              <a:ext uri="{FF2B5EF4-FFF2-40B4-BE49-F238E27FC236}">
                <a16:creationId xmlns:a16="http://schemas.microsoft.com/office/drawing/2014/main" id="{E31CC803-0D24-4AD0-A912-930E08722B3A}"/>
              </a:ext>
            </a:extLst>
          </p:cNvPr>
          <p:cNvSpPr txBox="1">
            <a:spLocks/>
          </p:cNvSpPr>
          <p:nvPr/>
        </p:nvSpPr>
        <p:spPr>
          <a:xfrm>
            <a:off x="5211607" y="6424116"/>
            <a:ext cx="2200834" cy="3098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6-11 </a:t>
            </a:r>
            <a:r>
              <a:rPr lang="zh-CN" altLang="en-US" sz="1200" dirty="0"/>
              <a:t>将虚拟小车添加到工程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E3360C-DEED-4315-9F63-DC4F004C4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816" y="1747811"/>
            <a:ext cx="3528366" cy="237626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BE4CDC2-05E5-4DBB-AF13-9210BAFBA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11624" y="4126712"/>
            <a:ext cx="6181725" cy="2266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273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zh-CN" altLang="en-US" dirty="0"/>
              <a:t>工程设置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777913" y="1221400"/>
                <a:ext cx="10636173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defTabSz="457200"/>
                <a:r>
                  <a:rPr lang="en-US" altLang="zh-CN" kern="100" dirty="0">
                    <a:latin typeface="Calibri" panose="020F050202020403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	</a:t>
                </a:r>
                <a:r>
                  <a:rPr lang="zh-CN" altLang="en-US" sz="18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Arial" panose="020B0604020202020204" pitchFamily="34" charset="0"/>
                  </a:rPr>
                  <a:t>（</a:t>
                </a:r>
                <a:r>
                  <a:rPr lang="en-US" altLang="zh-CN" sz="18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Arial" panose="020B0604020202020204" pitchFamily="34" charset="0"/>
                  </a:rPr>
                  <a:t>5</a:t>
                </a:r>
                <a:r>
                  <a:rPr lang="zh-CN" altLang="en-US" sz="18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Arial" panose="020B0604020202020204" pitchFamily="34" charset="0"/>
                  </a:rPr>
                  <a:t>）创建一个障碍地图或虚拟世界，让小车在里面仿真。为此，打开</a:t>
                </a:r>
                <a:r>
                  <a:rPr lang="en-US" altLang="zh-CN" sz="1800" kern="100" dirty="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Microsoft Paint</a:t>
                </a:r>
                <a:r>
                  <a:rPr lang="zh-CN" altLang="en-US" sz="18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Arial" panose="020B0604020202020204" pitchFamily="34" charset="0"/>
                  </a:rPr>
                  <a:t>（</a:t>
                </a:r>
                <a:r>
                  <a:rPr lang="en-US" altLang="zh-CN" sz="1800" kern="100" dirty="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Windows</a:t>
                </a:r>
                <a:r>
                  <a:rPr lang="zh-CN" altLang="en-US" sz="18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Arial" panose="020B0604020202020204" pitchFamily="34" charset="0"/>
                  </a:rPr>
                  <a:t>自带画图软件）或类似的</a:t>
                </a:r>
                <a:r>
                  <a:rPr lang="zh-CN" altLang="en-US" kern="100" dirty="0">
                    <a:latin typeface="宋体" panose="02010600030101010101" pitchFamily="2" charset="-122"/>
                    <a:ea typeface="宋体" panose="02010600030101010101" pitchFamily="2" charset="-122"/>
                    <a:cs typeface="Arial" panose="020B0604020202020204" pitchFamily="34" charset="0"/>
                  </a:rPr>
                  <a:t>软件</a:t>
                </a:r>
                <a:r>
                  <a:rPr lang="zh-CN" altLang="en-US" sz="18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Arial" panose="020B0604020202020204" pitchFamily="34" charset="0"/>
                  </a:rPr>
                  <a:t>，绘制一些障碍。要记住的两个要点是，红色为是障碍，</a:t>
                </a:r>
                <a:r>
                  <a:rPr lang="en-US" altLang="zh-CN" sz="18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Arial" panose="020B0604020202020204" pitchFamily="34" charset="0"/>
                  </a:rPr>
                  <a:t>1</a:t>
                </a:r>
                <a:r>
                  <a:rPr lang="zh-CN" altLang="en-US" sz="18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Arial" panose="020B0604020202020204" pitchFamily="34" charset="0"/>
                  </a:rPr>
                  <a:t>像素等于</a:t>
                </a:r>
                <a:r>
                  <a:rPr lang="en-US" altLang="zh-CN" sz="18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Arial" panose="020B0604020202020204" pitchFamily="34" charset="0"/>
                  </a:rPr>
                  <a:t>1mm</a:t>
                </a:r>
                <a:r>
                  <a:rPr lang="zh-CN" altLang="en-US" sz="18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Arial" panose="020B0604020202020204" pitchFamily="34" charset="0"/>
                  </a:rPr>
                  <a:t>。如果将画布设置为</a:t>
                </a:r>
                <a:r>
                  <a:rPr lang="en-US" altLang="zh-CN" sz="1800" kern="100" dirty="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2000</a:t>
                </a:r>
                <a:r>
                  <a:rPr lang="zh-CN" altLang="en-US" sz="18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Arial" panose="020B0604020202020204" pitchFamily="34" charset="0"/>
                  </a:rPr>
                  <a:t>像素</a:t>
                </a:r>
                <a14:m>
                  <m:oMath xmlns:m="http://schemas.openxmlformats.org/officeDocument/2006/math">
                    <m:r>
                      <a:rPr lang="en-US" altLang="zh-CN" sz="1800" i="1" kern="100" smtClean="0"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×</m:t>
                    </m:r>
                  </m:oMath>
                </a14:m>
                <a:r>
                  <a:rPr lang="en-US" altLang="zh-CN" sz="1800" kern="100" dirty="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1500</a:t>
                </a:r>
                <a:r>
                  <a:rPr lang="zh-CN" altLang="en-US" sz="18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Arial" panose="020B0604020202020204" pitchFamily="34" charset="0"/>
                  </a:rPr>
                  <a:t>像素，对应于真实世界中大约</a:t>
                </a:r>
                <a:r>
                  <a:rPr lang="en-US" altLang="zh-CN" sz="1800" kern="100" dirty="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2</a:t>
                </a:r>
                <a:r>
                  <a:rPr lang="en-US" altLang="zh-CN" kern="100" dirty="0">
                    <a:latin typeface="宋体" panose="02010600030101010101" pitchFamily="2" charset="-122"/>
                    <a:ea typeface="宋体" panose="02010600030101010101" pitchFamily="2" charset="-122"/>
                    <a:cs typeface="Arial" panose="020B0604020202020204" pitchFamily="34" charset="0"/>
                  </a:rPr>
                  <a:t>m</a:t>
                </a:r>
                <a14:m>
                  <m:oMath xmlns:m="http://schemas.openxmlformats.org/officeDocument/2006/math">
                    <m:r>
                      <a:rPr lang="en-US" altLang="zh-CN" i="1" kern="1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×</m:t>
                    </m:r>
                  </m:oMath>
                </a14:m>
                <a:r>
                  <a:rPr lang="en-US" altLang="zh-CN" sz="18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Arial" panose="020B0604020202020204" pitchFamily="34" charset="0"/>
                  </a:rPr>
                  <a:t>0.5m</a:t>
                </a:r>
                <a:r>
                  <a:rPr lang="zh-CN" altLang="en-US" sz="18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Arial" panose="020B0604020202020204" pitchFamily="34" charset="0"/>
                  </a:rPr>
                  <a:t>，这对于避障运动的场地来说是足够了。之后，只需在活动区域内放置几个红色形状作为障碍，然后我们将它保存为</a:t>
                </a:r>
                <a:r>
                  <a:rPr lang="en-US" altLang="zh-CN" sz="1800" kern="100" dirty="0">
                    <a:effectLst/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PNG</a:t>
                </a:r>
                <a:r>
                  <a:rPr lang="zh-CN" altLang="en-US" sz="1800" kern="1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Arial" panose="020B0604020202020204" pitchFamily="34" charset="0"/>
                  </a:rPr>
                  <a:t>文件，</a:t>
                </a:r>
                <a:r>
                  <a:rPr lang="zh-CN" altLang="en-US" kern="100" dirty="0">
                    <a:latin typeface="宋体" panose="02010600030101010101" pitchFamily="2" charset="-122"/>
                    <a:ea typeface="宋体" panose="02010600030101010101" pitchFamily="2" charset="-122"/>
                    <a:cs typeface="Arial" panose="020B0604020202020204" pitchFamily="34" charset="0"/>
                  </a:rPr>
                  <a:t>如图</a:t>
                </a:r>
                <a:r>
                  <a:rPr lang="en-US" altLang="zh-CN" kern="100" dirty="0">
                    <a:latin typeface="宋体" panose="02010600030101010101" pitchFamily="2" charset="-122"/>
                    <a:ea typeface="宋体" panose="02010600030101010101" pitchFamily="2" charset="-122"/>
                    <a:cs typeface="Arial" panose="020B0604020202020204" pitchFamily="34" charset="0"/>
                  </a:rPr>
                  <a:t>6-12</a:t>
                </a:r>
                <a:r>
                  <a:rPr lang="zh-CN" altLang="en-US" kern="100" dirty="0">
                    <a:latin typeface="宋体" panose="02010600030101010101" pitchFamily="2" charset="-122"/>
                    <a:ea typeface="宋体" panose="02010600030101010101" pitchFamily="2" charset="-122"/>
                    <a:cs typeface="Arial" panose="020B0604020202020204" pitchFamily="34" charset="0"/>
                  </a:rPr>
                  <a:t>所示。</a:t>
                </a:r>
                <a:endParaRPr lang="en-US" altLang="zh-CN" sz="1800" kern="1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913" y="1221400"/>
                <a:ext cx="10636173" cy="1477328"/>
              </a:xfrm>
              <a:prstGeom prst="rect">
                <a:avLst/>
              </a:prstGeom>
              <a:blipFill>
                <a:blip r:embed="rId2"/>
                <a:stretch>
                  <a:fillRect l="-516" t="-3292" r="-516" b="-53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本占位符 2">
            <a:extLst>
              <a:ext uri="{FF2B5EF4-FFF2-40B4-BE49-F238E27FC236}">
                <a16:creationId xmlns:a16="http://schemas.microsoft.com/office/drawing/2014/main" id="{E31CC803-0D24-4AD0-A912-930E08722B3A}"/>
              </a:ext>
            </a:extLst>
          </p:cNvPr>
          <p:cNvSpPr txBox="1">
            <a:spLocks/>
          </p:cNvSpPr>
          <p:nvPr/>
        </p:nvSpPr>
        <p:spPr>
          <a:xfrm>
            <a:off x="4995582" y="5481652"/>
            <a:ext cx="1748490" cy="3098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6-12 </a:t>
            </a:r>
            <a:r>
              <a:rPr lang="zh-CN" altLang="en-US" sz="1200" dirty="0"/>
              <a:t>创建一个障碍地图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8" name="图片 7" descr="IMG_256">
            <a:extLst>
              <a:ext uri="{FF2B5EF4-FFF2-40B4-BE49-F238E27FC236}">
                <a16:creationId xmlns:a16="http://schemas.microsoft.com/office/drawing/2014/main" id="{87507FFE-1678-4C3B-8BFA-6257953EA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27648" y="3284984"/>
            <a:ext cx="6181725" cy="2028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2545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zh-CN" altLang="en-US" dirty="0"/>
              <a:t>工程设置</a:t>
            </a:r>
          </a:p>
        </p:txBody>
      </p:sp>
      <p:sp>
        <p:nvSpPr>
          <p:cNvPr id="19" name="矩形 18"/>
          <p:cNvSpPr/>
          <p:nvPr/>
        </p:nvSpPr>
        <p:spPr>
          <a:xfrm>
            <a:off x="777913" y="1221400"/>
            <a:ext cx="106361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</a:t>
            </a:r>
            <a:r>
              <a:rPr lang="zh-CN" altLang="en-US" dirty="0"/>
              <a:t>告诉</a:t>
            </a:r>
            <a:r>
              <a:rPr lang="en-US" altLang="zh-CN" dirty="0"/>
              <a:t>Proteus</a:t>
            </a:r>
            <a:r>
              <a:rPr lang="zh-CN" altLang="en-US" dirty="0"/>
              <a:t>在哪个障碍图里面仿真小车。在原理图设计中编辑小车的属性，并指定刚刚保存为障碍物地图的图片，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6-13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所示。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9" name="文本占位符 2">
            <a:extLst>
              <a:ext uri="{FF2B5EF4-FFF2-40B4-BE49-F238E27FC236}">
                <a16:creationId xmlns:a16="http://schemas.microsoft.com/office/drawing/2014/main" id="{E31CC803-0D24-4AD0-A912-930E08722B3A}"/>
              </a:ext>
            </a:extLst>
          </p:cNvPr>
          <p:cNvSpPr txBox="1">
            <a:spLocks/>
          </p:cNvSpPr>
          <p:nvPr/>
        </p:nvSpPr>
        <p:spPr>
          <a:xfrm>
            <a:off x="4644918" y="5531643"/>
            <a:ext cx="1166175" cy="3098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6-13 </a:t>
            </a:r>
            <a:r>
              <a:rPr lang="zh-CN" altLang="en-US" sz="1200" dirty="0"/>
              <a:t>编辑属性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3DBEC3F-6CE2-42EB-ACFF-15B661A97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600" y="2811781"/>
            <a:ext cx="3689332" cy="254134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900E9FF-2F54-4CA9-B164-B3DBA98A6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006" y="2331191"/>
            <a:ext cx="5582461" cy="303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79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zh-CN" altLang="en-US" dirty="0"/>
              <a:t>可视化编程设计</a:t>
            </a:r>
          </a:p>
        </p:txBody>
      </p:sp>
      <p:sp>
        <p:nvSpPr>
          <p:cNvPr id="19" name="矩形 18"/>
          <p:cNvSpPr/>
          <p:nvPr/>
        </p:nvSpPr>
        <p:spPr>
          <a:xfrm>
            <a:off x="777913" y="1221400"/>
            <a:ext cx="1063617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       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当在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工程中添加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Funduino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小车时，可在流程图中使用一些高级的方法来控制小车。这些内容会在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Visual Designer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方法主题中单独讨论，在完成程序时，可作为参考。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基本算法是用超声波测距仪连续发出声纳（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ping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方法），与以前的值进行比较（检测是否卡住），然后检查到障碍物的距离，如果没有卡住，则检测现在是否需要转向。第一步是创建一些工作变量并在安装程序中初始化它们，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6-14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所示。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添加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个变量：</a:t>
            </a:r>
            <a:r>
              <a:rPr lang="en-US" altLang="zh-CN" kern="100" dirty="0" err="1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LastPingValue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Float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）、</a:t>
            </a:r>
            <a:r>
              <a:rPr lang="en-US" altLang="zh-CN" kern="100" dirty="0" err="1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PingValue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Float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）和</a:t>
            </a:r>
            <a:r>
              <a:rPr lang="en-US" altLang="zh-CN" kern="100" dirty="0" err="1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SamePingValueCount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Integer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9" name="文本占位符 2">
            <a:extLst>
              <a:ext uri="{FF2B5EF4-FFF2-40B4-BE49-F238E27FC236}">
                <a16:creationId xmlns:a16="http://schemas.microsoft.com/office/drawing/2014/main" id="{E31CC803-0D24-4AD0-A912-930E08722B3A}"/>
              </a:ext>
            </a:extLst>
          </p:cNvPr>
          <p:cNvSpPr txBox="1">
            <a:spLocks/>
          </p:cNvSpPr>
          <p:nvPr/>
        </p:nvSpPr>
        <p:spPr>
          <a:xfrm>
            <a:off x="4727848" y="6424116"/>
            <a:ext cx="2304256" cy="3098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6-14 </a:t>
            </a:r>
            <a:r>
              <a:rPr lang="zh-CN" altLang="en-US" sz="1200" dirty="0"/>
              <a:t>避障流程图程序设计（一）</a:t>
            </a:r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067A400-BED8-4DCB-A4C7-D39385B8F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98579" y="4159273"/>
            <a:ext cx="6181725" cy="20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57D4CE7-E9BF-4CA0-85A5-CE297C526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50960" y="3559587"/>
            <a:ext cx="3171825" cy="2676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4624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zh-CN" altLang="en-US" dirty="0"/>
              <a:t>可视化编程设计</a:t>
            </a:r>
          </a:p>
        </p:txBody>
      </p:sp>
      <p:sp>
        <p:nvSpPr>
          <p:cNvPr id="19" name="矩形 18"/>
          <p:cNvSpPr/>
          <p:nvPr/>
        </p:nvSpPr>
        <p:spPr>
          <a:xfrm>
            <a:off x="777913" y="1221400"/>
            <a:ext cx="106361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just" defTabSz="457200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在循环程序的顶部，通过从项目树中拖放程序框图来设置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ping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的方法，并将结果分配给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pingValue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变量，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6-15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所示。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9" name="文本占位符 2">
            <a:extLst>
              <a:ext uri="{FF2B5EF4-FFF2-40B4-BE49-F238E27FC236}">
                <a16:creationId xmlns:a16="http://schemas.microsoft.com/office/drawing/2014/main" id="{E31CC803-0D24-4AD0-A912-930E08722B3A}"/>
              </a:ext>
            </a:extLst>
          </p:cNvPr>
          <p:cNvSpPr txBox="1">
            <a:spLocks/>
          </p:cNvSpPr>
          <p:nvPr/>
        </p:nvSpPr>
        <p:spPr>
          <a:xfrm>
            <a:off x="4727848" y="5326704"/>
            <a:ext cx="2304256" cy="3098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6-15 </a:t>
            </a:r>
            <a:r>
              <a:rPr lang="zh-CN" altLang="en-US" sz="1200" dirty="0"/>
              <a:t>避障流程图程序设计（二）</a:t>
            </a:r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9" name="图片 8" descr="IMG_256">
            <a:extLst>
              <a:ext uri="{FF2B5EF4-FFF2-40B4-BE49-F238E27FC236}">
                <a16:creationId xmlns:a16="http://schemas.microsoft.com/office/drawing/2014/main" id="{03C8D6CE-8D27-4981-B996-408D8C484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83632" y="2811781"/>
            <a:ext cx="6388224" cy="22984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3670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zh-CN" altLang="en-US" dirty="0"/>
              <a:t>可视化编程设计</a:t>
            </a:r>
          </a:p>
        </p:txBody>
      </p:sp>
      <p:sp>
        <p:nvSpPr>
          <p:cNvPr id="19" name="矩形 18"/>
          <p:cNvSpPr/>
          <p:nvPr/>
        </p:nvSpPr>
        <p:spPr>
          <a:xfrm>
            <a:off x="777913" y="1221400"/>
            <a:ext cx="106361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这个结果是做下个决策的依据。第一个测试是看看该值是否大致与最后一个相同。如果是，则认为自己距离障碍物的距离相同。需要放置一个决策块，从</a:t>
            </a:r>
            <a:r>
              <a:rPr lang="en-US" altLang="zh-CN" sz="1800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lastPingValue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值中减去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pingValue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值，如果这个差值小于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0.5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，则表示我们与障碍物的距离不变，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6-16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所示。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注意，使用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fabs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（）数学函数来返回绝对浮点值。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</p:txBody>
      </p:sp>
      <p:sp>
        <p:nvSpPr>
          <p:cNvPr id="29" name="文本占位符 2">
            <a:extLst>
              <a:ext uri="{FF2B5EF4-FFF2-40B4-BE49-F238E27FC236}">
                <a16:creationId xmlns:a16="http://schemas.microsoft.com/office/drawing/2014/main" id="{E31CC803-0D24-4AD0-A912-930E08722B3A}"/>
              </a:ext>
            </a:extLst>
          </p:cNvPr>
          <p:cNvSpPr txBox="1">
            <a:spLocks/>
          </p:cNvSpPr>
          <p:nvPr/>
        </p:nvSpPr>
        <p:spPr>
          <a:xfrm>
            <a:off x="4617913" y="5636600"/>
            <a:ext cx="2304256" cy="3098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6-16 </a:t>
            </a:r>
            <a:r>
              <a:rPr lang="zh-CN" altLang="en-US" sz="1200" dirty="0"/>
              <a:t>避障流程图程序设计（三）</a:t>
            </a:r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A2876FE-AE22-4499-8830-3EAEAE0D5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67608" y="2996952"/>
            <a:ext cx="1952625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5143A0E-45E3-4FFA-9A45-ABDDB0F4F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17913" y="3054102"/>
            <a:ext cx="2524125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B11666C-36A6-463F-92C3-D906F27B5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66356" y="3254127"/>
            <a:ext cx="1714500" cy="2162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3514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4943872" y="1885469"/>
            <a:ext cx="2448272" cy="503237"/>
          </a:xfrm>
        </p:spPr>
        <p:txBody>
          <a:bodyPr/>
          <a:lstStyle/>
          <a:p>
            <a:r>
              <a:rPr lang="en-US" altLang="zh-CN" dirty="0"/>
              <a:t>PART  6.1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4943872" y="2650071"/>
            <a:ext cx="2448272" cy="503237"/>
          </a:xfrm>
        </p:spPr>
        <p:txBody>
          <a:bodyPr/>
          <a:lstStyle/>
          <a:p>
            <a:r>
              <a:rPr lang="en-US" altLang="zh-CN" dirty="0"/>
              <a:t>PART  6.2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4943872" y="3414673"/>
            <a:ext cx="2448272" cy="503237"/>
          </a:xfrm>
        </p:spPr>
        <p:txBody>
          <a:bodyPr/>
          <a:lstStyle/>
          <a:p>
            <a:r>
              <a:rPr lang="en-US" altLang="zh-CN" dirty="0"/>
              <a:t>PART  6.3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7"/>
          </p:nvPr>
        </p:nvSpPr>
        <p:spPr>
          <a:xfrm>
            <a:off x="7392144" y="1885469"/>
            <a:ext cx="3168352" cy="503237"/>
          </a:xfrm>
        </p:spPr>
        <p:txBody>
          <a:bodyPr/>
          <a:lstStyle/>
          <a:p>
            <a:r>
              <a:rPr lang="zh-CN" altLang="en-US" dirty="0"/>
              <a:t>智能小车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避障小车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/>
              <a:t>可视化命令参考</a:t>
            </a:r>
          </a:p>
        </p:txBody>
      </p:sp>
    </p:spTree>
    <p:extLst>
      <p:ext uri="{BB962C8B-B14F-4D97-AF65-F5344CB8AC3E}">
        <p14:creationId xmlns:p14="http://schemas.microsoft.com/office/powerpoint/2010/main" val="3214876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zh-CN" altLang="en-US" dirty="0"/>
              <a:t>可视化编程设计</a:t>
            </a:r>
          </a:p>
        </p:txBody>
      </p:sp>
      <p:sp>
        <p:nvSpPr>
          <p:cNvPr id="19" name="矩形 18"/>
          <p:cNvSpPr/>
          <p:nvPr/>
        </p:nvSpPr>
        <p:spPr>
          <a:xfrm>
            <a:off x="777913" y="1221400"/>
            <a:ext cx="1063617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这里程序将分成两个分支，一个被认为是与障碍物相同的距离，而另一个不是。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6-17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所示，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我们通过在一个方向（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YES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）增加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samevaluecount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变量，或者在另一个方向（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NO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）重置它。通过拖放任务块来完成。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在没有停滞的情况下，需要做的工作相当简单。不需要深入分析细节，只需检测与障碍物的距离是否小于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15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厘米，如果是则右转，如果不是则继续前进。在结束时设置延迟，使得在下一次循环之前有一点驱动时间，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6-18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</p:txBody>
      </p:sp>
      <p:sp>
        <p:nvSpPr>
          <p:cNvPr id="29" name="文本占位符 2">
            <a:extLst>
              <a:ext uri="{FF2B5EF4-FFF2-40B4-BE49-F238E27FC236}">
                <a16:creationId xmlns:a16="http://schemas.microsoft.com/office/drawing/2014/main" id="{E31CC803-0D24-4AD0-A912-930E08722B3A}"/>
              </a:ext>
            </a:extLst>
          </p:cNvPr>
          <p:cNvSpPr txBox="1">
            <a:spLocks/>
          </p:cNvSpPr>
          <p:nvPr/>
        </p:nvSpPr>
        <p:spPr>
          <a:xfrm>
            <a:off x="2135560" y="6165304"/>
            <a:ext cx="2304256" cy="3098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6-17 </a:t>
            </a:r>
            <a:r>
              <a:rPr lang="zh-CN" altLang="en-US" sz="1200" dirty="0"/>
              <a:t>避障流程图程序设计（四）</a:t>
            </a:r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9" name="图片 8" descr="IMG_256">
            <a:extLst>
              <a:ext uri="{FF2B5EF4-FFF2-40B4-BE49-F238E27FC236}">
                <a16:creationId xmlns:a16="http://schemas.microsoft.com/office/drawing/2014/main" id="{6C5F847C-C3B6-4BB9-AD2F-0689FA3C9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16767" y="3974847"/>
            <a:ext cx="4343400" cy="17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 descr="IMG_256">
            <a:extLst>
              <a:ext uri="{FF2B5EF4-FFF2-40B4-BE49-F238E27FC236}">
                <a16:creationId xmlns:a16="http://schemas.microsoft.com/office/drawing/2014/main" id="{9DD82FDD-3CCD-4A3C-B94B-C6310BB6E7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37762" y="3250039"/>
            <a:ext cx="3390900" cy="279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8F4F7BD0-CD64-4FFD-9DDA-11FD22C08F08}"/>
              </a:ext>
            </a:extLst>
          </p:cNvPr>
          <p:cNvSpPr txBox="1">
            <a:spLocks/>
          </p:cNvSpPr>
          <p:nvPr/>
        </p:nvSpPr>
        <p:spPr>
          <a:xfrm>
            <a:off x="7248128" y="6177335"/>
            <a:ext cx="2304256" cy="3098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6-18 </a:t>
            </a:r>
            <a:r>
              <a:rPr lang="zh-CN" altLang="en-US" sz="1200" dirty="0"/>
              <a:t>避障流程图程序设计（五）</a:t>
            </a:r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3213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zh-CN" altLang="en-US" dirty="0"/>
              <a:t>可视化编程设计</a:t>
            </a:r>
          </a:p>
        </p:txBody>
      </p:sp>
      <p:sp>
        <p:nvSpPr>
          <p:cNvPr id="19" name="矩形 18"/>
          <p:cNvSpPr/>
          <p:nvPr/>
        </p:nvSpPr>
        <p:spPr>
          <a:xfrm>
            <a:off x="777913" y="1221400"/>
            <a:ext cx="106361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just" defTabSz="457200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在可能出现被卡住的情况下，需要测试是否与障碍物多次记录了相同的距离，如果是这样，必须使其后退一点，然后右转一点，然后重新加入主循环底端。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6-19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8F4F7BD0-CD64-4FFD-9DDA-11FD22C08F08}"/>
              </a:ext>
            </a:extLst>
          </p:cNvPr>
          <p:cNvSpPr txBox="1">
            <a:spLocks/>
          </p:cNvSpPr>
          <p:nvPr/>
        </p:nvSpPr>
        <p:spPr>
          <a:xfrm>
            <a:off x="4931891" y="6232561"/>
            <a:ext cx="1592163" cy="3098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6-19 </a:t>
            </a:r>
            <a:r>
              <a:rPr lang="zh-CN" altLang="en-US" sz="1200" dirty="0"/>
              <a:t>修正后的流程图</a:t>
            </a:r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10" name="图片 9" descr="IMG_256">
            <a:extLst>
              <a:ext uri="{FF2B5EF4-FFF2-40B4-BE49-F238E27FC236}">
                <a16:creationId xmlns:a16="http://schemas.microsoft.com/office/drawing/2014/main" id="{AFBA6BDE-3DEA-4A37-A137-F59D25964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27848" y="2277479"/>
            <a:ext cx="2000250" cy="3876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0855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zh-CN" altLang="en-US" dirty="0"/>
              <a:t>仿真和调试</a:t>
            </a:r>
          </a:p>
        </p:txBody>
      </p:sp>
      <p:sp>
        <p:nvSpPr>
          <p:cNvPr id="19" name="矩形 18"/>
          <p:cNvSpPr/>
          <p:nvPr/>
        </p:nvSpPr>
        <p:spPr>
          <a:xfrm>
            <a:off x="777913" y="1221400"/>
            <a:ext cx="106361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6-20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所示。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编写完程序后，可以通过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Build Project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命令或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Visual Designer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顶部的图标进行编译。进度将显示在编辑窗口底部的输出窗口，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最终应该能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看到编译成功的消息。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8F4F7BD0-CD64-4FFD-9DDA-11FD22C08F08}"/>
              </a:ext>
            </a:extLst>
          </p:cNvPr>
          <p:cNvSpPr txBox="1">
            <a:spLocks/>
          </p:cNvSpPr>
          <p:nvPr/>
        </p:nvSpPr>
        <p:spPr>
          <a:xfrm>
            <a:off x="4719861" y="5704906"/>
            <a:ext cx="1592163" cy="3098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6-20 </a:t>
            </a:r>
            <a:r>
              <a:rPr lang="zh-CN" altLang="en-US" sz="1200" dirty="0"/>
              <a:t>编译结果</a:t>
            </a:r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7" name="图片 6" descr="IMG_256">
            <a:extLst>
              <a:ext uri="{FF2B5EF4-FFF2-40B4-BE49-F238E27FC236}">
                <a16:creationId xmlns:a16="http://schemas.microsoft.com/office/drawing/2014/main" id="{F0624CC9-41C1-4245-8C3D-66E9AAC7B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32347" y="2564904"/>
            <a:ext cx="6191250" cy="2752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8702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zh-CN" altLang="en-US" dirty="0"/>
              <a:t>仿真和调试</a:t>
            </a:r>
          </a:p>
        </p:txBody>
      </p:sp>
      <p:sp>
        <p:nvSpPr>
          <p:cNvPr id="19" name="矩形 18"/>
          <p:cNvSpPr/>
          <p:nvPr/>
        </p:nvSpPr>
        <p:spPr>
          <a:xfrm>
            <a:off x="777913" y="1221400"/>
            <a:ext cx="1063617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   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单击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动画控制面板上的播放按钮将开始仿真。一个小车在创建的障碍物地图中行驶，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6-21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。紫色锥形表示的声纳探测范围和小车行为都由刚刚编写的程序决定。例如，如果停止仿真并将距离测试从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15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厘米改为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5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厘米，然后重新运行仿真，你会看到小车在转弯之前越来越接近障碍物，并且在以某个角度接近时会碰撞障碍物。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可以通过动画控制面板上的暂停按钮随时暂停仿真，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6-22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8F4F7BD0-CD64-4FFD-9DDA-11FD22C08F08}"/>
              </a:ext>
            </a:extLst>
          </p:cNvPr>
          <p:cNvSpPr txBox="1">
            <a:spLocks/>
          </p:cNvSpPr>
          <p:nvPr/>
        </p:nvSpPr>
        <p:spPr>
          <a:xfrm>
            <a:off x="2927648" y="6381329"/>
            <a:ext cx="1324316" cy="3098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6-21 </a:t>
            </a:r>
            <a:r>
              <a:rPr lang="zh-CN" altLang="en-US" sz="1200" dirty="0"/>
              <a:t>仿真过程</a:t>
            </a:r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175D50E-946E-40F8-819E-138E3F059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31504" y="2707239"/>
            <a:ext cx="3672408" cy="1837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0D30715-167B-4EEF-ACC5-002B2E276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43330" y="4544284"/>
            <a:ext cx="3672408" cy="1730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 descr="IMG_256">
            <a:extLst>
              <a:ext uri="{FF2B5EF4-FFF2-40B4-BE49-F238E27FC236}">
                <a16:creationId xmlns:a16="http://schemas.microsoft.com/office/drawing/2014/main" id="{BFEAE4F9-9BEC-476A-B5D8-82A49F0C3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28048" y="4077072"/>
            <a:ext cx="3600450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4BFF9B3C-CBE5-4D34-9649-7982091BF973}"/>
              </a:ext>
            </a:extLst>
          </p:cNvPr>
          <p:cNvSpPr txBox="1">
            <a:spLocks/>
          </p:cNvSpPr>
          <p:nvPr/>
        </p:nvSpPr>
        <p:spPr>
          <a:xfrm>
            <a:off x="7968208" y="5013176"/>
            <a:ext cx="1224135" cy="3098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6-22 </a:t>
            </a:r>
            <a:r>
              <a:rPr lang="zh-CN" altLang="en-US" sz="1200" dirty="0"/>
              <a:t>暂停仿真</a:t>
            </a:r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4122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zh-CN" altLang="en-US" dirty="0"/>
              <a:t>设置断点</a:t>
            </a:r>
          </a:p>
        </p:txBody>
      </p:sp>
      <p:sp>
        <p:nvSpPr>
          <p:cNvPr id="19" name="矩形 18"/>
          <p:cNvSpPr/>
          <p:nvPr/>
        </p:nvSpPr>
        <p:spPr>
          <a:xfrm>
            <a:off x="777913" y="1221400"/>
            <a:ext cx="1063617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   1.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设置断点的方式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1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）通过右击其中一个流程图块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设置断点（右键快捷菜单如图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6-23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所示）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。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   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2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在障碍图上绘制有颜色的线条</a:t>
            </a:r>
            <a:r>
              <a:rPr lang="zh-CN" altLang="en-US" kern="100" dirty="0"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6-24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。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/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   （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通过在监视窗口项上设置条件，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6-25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。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   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无论如何触发断点，设置断点的目的是更密切地调查小车的行为。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  <a:p>
            <a:pPr marL="0" marR="0" indent="26670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  对于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Proteus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，我们可以控制时间，因为小车的仿真在我们的控制下进行。例如我们可以单步遍历代码，而小车的动作与单步执行的程序到的地方保持一致（电机不会失去动力）。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8F4F7BD0-CD64-4FFD-9DDA-11FD22C08F08}"/>
              </a:ext>
            </a:extLst>
          </p:cNvPr>
          <p:cNvSpPr txBox="1">
            <a:spLocks/>
          </p:cNvSpPr>
          <p:nvPr/>
        </p:nvSpPr>
        <p:spPr>
          <a:xfrm>
            <a:off x="1806358" y="5932369"/>
            <a:ext cx="1553338" cy="3098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6-23 </a:t>
            </a:r>
            <a:r>
              <a:rPr lang="zh-CN" altLang="en-US" sz="1200" dirty="0"/>
              <a:t>右键快捷菜单</a:t>
            </a:r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4BFF9B3C-CBE5-4D34-9649-7982091BF973}"/>
              </a:ext>
            </a:extLst>
          </p:cNvPr>
          <p:cNvSpPr txBox="1">
            <a:spLocks/>
          </p:cNvSpPr>
          <p:nvPr/>
        </p:nvSpPr>
        <p:spPr>
          <a:xfrm>
            <a:off x="8233556" y="6242265"/>
            <a:ext cx="1269500" cy="2904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6-25 </a:t>
            </a:r>
            <a:r>
              <a:rPr lang="zh-CN" altLang="en-US" sz="1200" dirty="0"/>
              <a:t>设置条件</a:t>
            </a:r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42338F-C74C-48F6-AA6B-F496CF8C0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28" y="4077071"/>
            <a:ext cx="2499577" cy="1684166"/>
          </a:xfrm>
          <a:prstGeom prst="rect">
            <a:avLst/>
          </a:prstGeom>
        </p:spPr>
      </p:pic>
      <p:pic>
        <p:nvPicPr>
          <p:cNvPr id="14" name="图片 13" descr="IMG_256">
            <a:extLst>
              <a:ext uri="{FF2B5EF4-FFF2-40B4-BE49-F238E27FC236}">
                <a16:creationId xmlns:a16="http://schemas.microsoft.com/office/drawing/2014/main" id="{E2B0221B-5F6B-4FCD-A7E4-72EFAA5C4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" r="4195" b="2890"/>
          <a:stretch>
            <a:fillRect/>
          </a:stretch>
        </p:blipFill>
        <p:spPr>
          <a:xfrm>
            <a:off x="3910812" y="3780838"/>
            <a:ext cx="2933700" cy="2290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0170178-FBA7-4FD9-8687-663F71890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240" y="3796872"/>
            <a:ext cx="3486133" cy="2290445"/>
          </a:xfrm>
          <a:prstGeom prst="rect">
            <a:avLst/>
          </a:prstGeom>
        </p:spPr>
      </p:pic>
      <p:sp>
        <p:nvSpPr>
          <p:cNvPr id="16" name="文本占位符 2">
            <a:extLst>
              <a:ext uri="{FF2B5EF4-FFF2-40B4-BE49-F238E27FC236}">
                <a16:creationId xmlns:a16="http://schemas.microsoft.com/office/drawing/2014/main" id="{30E6B3A4-E7E2-40FE-8066-29F07F5D898C}"/>
              </a:ext>
            </a:extLst>
          </p:cNvPr>
          <p:cNvSpPr txBox="1">
            <a:spLocks/>
          </p:cNvSpPr>
          <p:nvPr/>
        </p:nvSpPr>
        <p:spPr>
          <a:xfrm>
            <a:off x="4223792" y="6242265"/>
            <a:ext cx="2448272" cy="2904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6-24 </a:t>
            </a:r>
            <a:r>
              <a:rPr lang="zh-CN" altLang="en-US" sz="1200" dirty="0"/>
              <a:t>障碍图上绘制有颜色的线条</a:t>
            </a:r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9597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zh-CN" altLang="en-US" dirty="0"/>
              <a:t>设置断点</a:t>
            </a:r>
          </a:p>
        </p:txBody>
      </p:sp>
      <p:sp>
        <p:nvSpPr>
          <p:cNvPr id="19" name="矩形 18"/>
          <p:cNvSpPr/>
          <p:nvPr/>
        </p:nvSpPr>
        <p:spPr>
          <a:xfrm>
            <a:off x="777913" y="1221400"/>
            <a:ext cx="1063617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   2.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单步调试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可以在多个层次上单步仿真小车程序。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1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）在流程图中通过右击流程图块设置断点，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6-26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。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   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2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在源代码级别，先停止仿真，然后从工程树中选择调试生成的代码命令</a:t>
            </a:r>
            <a:r>
              <a:rPr lang="zh-CN" altLang="en-US" kern="100" dirty="0"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6-27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。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/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   注意：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   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确保在此处使用的是调试生成的代码命令，而不是转换为开源项目命令。这会使项目从流程图切换到源代码，需要注意的是，该操作不可逆。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8F4F7BD0-CD64-4FFD-9DDA-11FD22C08F08}"/>
              </a:ext>
            </a:extLst>
          </p:cNvPr>
          <p:cNvSpPr txBox="1">
            <a:spLocks/>
          </p:cNvSpPr>
          <p:nvPr/>
        </p:nvSpPr>
        <p:spPr>
          <a:xfrm>
            <a:off x="2326431" y="5916699"/>
            <a:ext cx="1158617" cy="3098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6-26 </a:t>
            </a:r>
            <a:r>
              <a:rPr lang="zh-CN" altLang="en-US" sz="1200" dirty="0"/>
              <a:t>设置断点</a:t>
            </a:r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4BFF9B3C-CBE5-4D34-9649-7982091BF973}"/>
              </a:ext>
            </a:extLst>
          </p:cNvPr>
          <p:cNvSpPr txBox="1">
            <a:spLocks/>
          </p:cNvSpPr>
          <p:nvPr/>
        </p:nvSpPr>
        <p:spPr>
          <a:xfrm>
            <a:off x="7104112" y="5926434"/>
            <a:ext cx="2329622" cy="2904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6-27 </a:t>
            </a:r>
            <a:r>
              <a:rPr lang="zh-CN" altLang="en-US" sz="1200" dirty="0"/>
              <a:t>停止仿真并选择调试命令</a:t>
            </a:r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13" name="图片 12" descr="IMG_256">
            <a:extLst>
              <a:ext uri="{FF2B5EF4-FFF2-40B4-BE49-F238E27FC236}">
                <a16:creationId xmlns:a16="http://schemas.microsoft.com/office/drawing/2014/main" id="{6AFCDEBC-BFCF-44DC-81F5-70EF65393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76990" y="3806239"/>
            <a:ext cx="28575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 descr="IMG_256">
            <a:extLst>
              <a:ext uri="{FF2B5EF4-FFF2-40B4-BE49-F238E27FC236}">
                <a16:creationId xmlns:a16="http://schemas.microsoft.com/office/drawing/2014/main" id="{9629AC92-1E4C-4B76-9B5D-B72E527EB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2" b="4383"/>
          <a:stretch>
            <a:fillRect/>
          </a:stretch>
        </p:blipFill>
        <p:spPr>
          <a:xfrm>
            <a:off x="4827927" y="4074209"/>
            <a:ext cx="6059170" cy="16370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8939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zh-CN" altLang="en-US" dirty="0"/>
              <a:t>设置断点</a:t>
            </a:r>
          </a:p>
        </p:txBody>
      </p:sp>
      <p:sp>
        <p:nvSpPr>
          <p:cNvPr id="19" name="矩形 18"/>
          <p:cNvSpPr/>
          <p:nvPr/>
        </p:nvSpPr>
        <p:spPr>
          <a:xfrm>
            <a:off x="777913" y="1221400"/>
            <a:ext cx="106361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 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）在机器代码级别，通过右键快捷菜单中选择拆开汇编命令，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6-28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。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在任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一情况下，可以在调试菜单上或通过主窗口右侧的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工具栏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找到单步调试命令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6-29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。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8F4F7BD0-CD64-4FFD-9DDA-11FD22C08F08}"/>
              </a:ext>
            </a:extLst>
          </p:cNvPr>
          <p:cNvSpPr txBox="1">
            <a:spLocks/>
          </p:cNvSpPr>
          <p:nvPr/>
        </p:nvSpPr>
        <p:spPr>
          <a:xfrm>
            <a:off x="2577677" y="5942217"/>
            <a:ext cx="1872208" cy="3098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6-28 </a:t>
            </a:r>
            <a:r>
              <a:rPr lang="zh-CN" altLang="en-US" sz="1200" dirty="0"/>
              <a:t>选择拆开汇编命令</a:t>
            </a:r>
          </a:p>
        </p:txBody>
      </p:sp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4BFF9B3C-CBE5-4D34-9649-7982091BF973}"/>
              </a:ext>
            </a:extLst>
          </p:cNvPr>
          <p:cNvSpPr txBox="1">
            <a:spLocks/>
          </p:cNvSpPr>
          <p:nvPr/>
        </p:nvSpPr>
        <p:spPr>
          <a:xfrm>
            <a:off x="8400256" y="6395532"/>
            <a:ext cx="1512168" cy="2904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6-29 </a:t>
            </a:r>
            <a:r>
              <a:rPr lang="zh-CN" altLang="en-US" sz="1200" dirty="0"/>
              <a:t>单步调试命令</a:t>
            </a:r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EADD142-D291-4A46-9CD2-77BE62C99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31504" y="2626935"/>
            <a:ext cx="4012309" cy="3009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3C97892-26C6-42F9-B2F9-1F9725335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79203" y="2156363"/>
            <a:ext cx="3086100" cy="40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9C5E66C-5AE9-4B1C-9B88-4F4633F3F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1" b="24489"/>
          <a:stretch>
            <a:fillRect/>
          </a:stretch>
        </p:blipFill>
        <p:spPr>
          <a:xfrm>
            <a:off x="9465303" y="5229200"/>
            <a:ext cx="2047875" cy="352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7271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zh-CN" altLang="en-US" dirty="0"/>
              <a:t>设置断点</a:t>
            </a:r>
          </a:p>
        </p:txBody>
      </p:sp>
      <p:sp>
        <p:nvSpPr>
          <p:cNvPr id="19" name="矩形 18"/>
          <p:cNvSpPr/>
          <p:nvPr/>
        </p:nvSpPr>
        <p:spPr>
          <a:xfrm>
            <a:off x="777913" y="1221400"/>
            <a:ext cx="106361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3.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更改虚拟环境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algn="just" defTabSz="457200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   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虚拟小车仿真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的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巧妙之处在于它可以轻易并快速地测试程序，以应对不同的大小和复杂性的挑战。需要做的只是更改图片，然后在组件的属性中输入图片名称。这里有几个虚拟环境示例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6-30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。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8F4F7BD0-CD64-4FFD-9DDA-11FD22C08F08}"/>
              </a:ext>
            </a:extLst>
          </p:cNvPr>
          <p:cNvSpPr txBox="1">
            <a:spLocks/>
          </p:cNvSpPr>
          <p:nvPr/>
        </p:nvSpPr>
        <p:spPr>
          <a:xfrm>
            <a:off x="5106789" y="4911667"/>
            <a:ext cx="1872208" cy="3098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6-30 </a:t>
            </a:r>
            <a:r>
              <a:rPr lang="zh-CN" altLang="en-US" sz="1200" dirty="0"/>
              <a:t>虚拟环境示例</a:t>
            </a:r>
          </a:p>
        </p:txBody>
      </p:sp>
      <p:pic>
        <p:nvPicPr>
          <p:cNvPr id="13" name="图片 12" descr="IMG_256">
            <a:extLst>
              <a:ext uri="{FF2B5EF4-FFF2-40B4-BE49-F238E27FC236}">
                <a16:creationId xmlns:a16="http://schemas.microsoft.com/office/drawing/2014/main" id="{44FB5C70-E0C3-4A0C-BBFA-CB2D24673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0" b="5325"/>
          <a:stretch>
            <a:fillRect/>
          </a:stretch>
        </p:blipFill>
        <p:spPr>
          <a:xfrm>
            <a:off x="2999655" y="3105797"/>
            <a:ext cx="6086475" cy="152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3549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zh-CN" altLang="en-US" dirty="0"/>
              <a:t>物理小车编程</a:t>
            </a:r>
          </a:p>
        </p:txBody>
      </p:sp>
      <p:sp>
        <p:nvSpPr>
          <p:cNvPr id="19" name="矩形 18"/>
          <p:cNvSpPr/>
          <p:nvPr/>
        </p:nvSpPr>
        <p:spPr>
          <a:xfrm>
            <a:off x="777913" y="1221400"/>
            <a:ext cx="106361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just" defTabSz="457200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Proteus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内置包括常见的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AVRDUDE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编译器，使您可以直接从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Proteus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软件中为实际硬件编程，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  <a:p>
            <a:pPr marL="0" marR="0" algn="just" defTabSz="457200"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6-31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。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此过程可参考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Visual Designer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帮助文档。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8F4F7BD0-CD64-4FFD-9DDA-11FD22C08F08}"/>
              </a:ext>
            </a:extLst>
          </p:cNvPr>
          <p:cNvSpPr txBox="1">
            <a:spLocks/>
          </p:cNvSpPr>
          <p:nvPr/>
        </p:nvSpPr>
        <p:spPr>
          <a:xfrm>
            <a:off x="5303912" y="4797152"/>
            <a:ext cx="1277243" cy="3098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6-31 </a:t>
            </a:r>
            <a:r>
              <a:rPr lang="zh-CN" altLang="en-US" sz="1200" dirty="0"/>
              <a:t>上传按钮</a:t>
            </a:r>
          </a:p>
        </p:txBody>
      </p:sp>
      <p:pic>
        <p:nvPicPr>
          <p:cNvPr id="7" name="图片 6" descr="IMG_256">
            <a:extLst>
              <a:ext uri="{FF2B5EF4-FFF2-40B4-BE49-F238E27FC236}">
                <a16:creationId xmlns:a16="http://schemas.microsoft.com/office/drawing/2014/main" id="{FC19F360-23DE-4BE0-B6AB-50738A87C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0" b="21311"/>
          <a:stretch>
            <a:fillRect/>
          </a:stretch>
        </p:blipFill>
        <p:spPr>
          <a:xfrm>
            <a:off x="4439816" y="3573016"/>
            <a:ext cx="2664296" cy="9432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5011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375920" y="2421509"/>
            <a:ext cx="1280461" cy="1008063"/>
          </a:xfrm>
        </p:spPr>
        <p:txBody>
          <a:bodyPr/>
          <a:lstStyle/>
          <a:p>
            <a:r>
              <a:rPr lang="en-US" altLang="zh-CN" dirty="0"/>
              <a:t>6.3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3498180" y="3933056"/>
            <a:ext cx="5195640" cy="496824"/>
          </a:xfrm>
        </p:spPr>
        <p:txBody>
          <a:bodyPr/>
          <a:lstStyle/>
          <a:p>
            <a:r>
              <a:rPr lang="zh-CN" altLang="en-US" dirty="0"/>
              <a:t>可视化命令参考</a:t>
            </a:r>
          </a:p>
        </p:txBody>
      </p:sp>
    </p:spTree>
    <p:extLst>
      <p:ext uri="{BB962C8B-B14F-4D97-AF65-F5344CB8AC3E}">
        <p14:creationId xmlns:p14="http://schemas.microsoft.com/office/powerpoint/2010/main" val="695332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447928" y="2421509"/>
            <a:ext cx="1296144" cy="1008063"/>
          </a:xfrm>
        </p:spPr>
        <p:txBody>
          <a:bodyPr/>
          <a:lstStyle/>
          <a:p>
            <a:r>
              <a:rPr lang="en-US" altLang="zh-CN" dirty="0"/>
              <a:t>6.1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3498180" y="3933056"/>
            <a:ext cx="5195640" cy="496824"/>
          </a:xfrm>
        </p:spPr>
        <p:txBody>
          <a:bodyPr/>
          <a:lstStyle/>
          <a:p>
            <a:r>
              <a:rPr lang="zh-CN" altLang="en-US" dirty="0"/>
              <a:t>智能小车</a:t>
            </a:r>
          </a:p>
        </p:txBody>
      </p:sp>
    </p:spTree>
    <p:extLst>
      <p:ext uri="{BB962C8B-B14F-4D97-AF65-F5344CB8AC3E}">
        <p14:creationId xmlns:p14="http://schemas.microsoft.com/office/powerpoint/2010/main" val="1076338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zh-CN" altLang="en-US" dirty="0"/>
              <a:t>概述</a:t>
            </a:r>
          </a:p>
        </p:txBody>
      </p:sp>
      <p:sp>
        <p:nvSpPr>
          <p:cNvPr id="19" name="矩形 18"/>
          <p:cNvSpPr/>
          <p:nvPr/>
        </p:nvSpPr>
        <p:spPr>
          <a:xfrm>
            <a:off x="777913" y="1235534"/>
            <a:ext cx="1063617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just" defTabSz="457200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在可视化设计器中，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可以采用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高级方法来驱动小车的多个功能，这些方法提炼了多种该电子设备复杂功能，让用户专注于控制算法。因为每个小车是由不同的部分组成的，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Visual Designer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中的驱动方法也各不相同。下面将会讨论这些方法。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  <a:p>
            <a:pPr marL="0" marR="0" algn="just" defTabSz="457200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用户可以通过工程树的快捷菜单命令将项目转换为源代码项目，然后用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Arduino C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编写程序，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6-32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和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6-33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所示。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3" name="文本占位符 2">
            <a:extLst>
              <a:ext uri="{FF2B5EF4-FFF2-40B4-BE49-F238E27FC236}">
                <a16:creationId xmlns:a16="http://schemas.microsoft.com/office/drawing/2014/main" id="{B6B8BA0E-B108-44AC-9658-A3598C710A8A}"/>
              </a:ext>
            </a:extLst>
          </p:cNvPr>
          <p:cNvSpPr txBox="1">
            <a:spLocks/>
          </p:cNvSpPr>
          <p:nvPr/>
        </p:nvSpPr>
        <p:spPr>
          <a:xfrm>
            <a:off x="2425321" y="6094108"/>
            <a:ext cx="2273131" cy="4849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6-32 </a:t>
            </a:r>
            <a:r>
              <a:rPr lang="zh-CN" altLang="en-US" sz="1200" dirty="0"/>
              <a:t>工程树的快捷菜单命令</a:t>
            </a:r>
          </a:p>
          <a:p>
            <a:pPr marL="0" indent="0">
              <a:buNone/>
            </a:pPr>
            <a:r>
              <a:rPr lang="en-US" altLang="zh-CN" sz="1200" dirty="0"/>
              <a:t> </a:t>
            </a: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A0AFEB4-1EA0-4150-98D0-5B30C23C0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5"/>
          <a:stretch>
            <a:fillRect/>
          </a:stretch>
        </p:blipFill>
        <p:spPr>
          <a:xfrm>
            <a:off x="1919536" y="2978326"/>
            <a:ext cx="3284703" cy="3042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19DBADD-EFA4-4177-9EEA-BA80C06DC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0" b="2005"/>
          <a:stretch>
            <a:fillRect/>
          </a:stretch>
        </p:blipFill>
        <p:spPr>
          <a:xfrm>
            <a:off x="5807968" y="2978326"/>
            <a:ext cx="3456384" cy="304296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EAA9CCDF-8103-4B70-AA19-446E562EFBDC}"/>
              </a:ext>
            </a:extLst>
          </p:cNvPr>
          <p:cNvSpPr txBox="1">
            <a:spLocks/>
          </p:cNvSpPr>
          <p:nvPr/>
        </p:nvSpPr>
        <p:spPr>
          <a:xfrm>
            <a:off x="6960096" y="6099650"/>
            <a:ext cx="1440160" cy="4849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6-33 </a:t>
            </a:r>
            <a:r>
              <a:rPr lang="zh-CN" altLang="en-US" sz="1200" dirty="0"/>
              <a:t>转化后的代码</a:t>
            </a:r>
          </a:p>
          <a:p>
            <a:pPr marL="0" indent="0">
              <a:buNone/>
            </a:pPr>
            <a:r>
              <a:rPr lang="en-US" altLang="zh-CN" sz="1200" dirty="0"/>
              <a:t> </a:t>
            </a: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4982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en-US" altLang="zh-CN" dirty="0" err="1"/>
              <a:t>Funduino</a:t>
            </a:r>
            <a:r>
              <a:rPr lang="zh-CN" altLang="en-US" dirty="0"/>
              <a:t>小车</a:t>
            </a:r>
          </a:p>
        </p:txBody>
      </p:sp>
      <p:sp>
        <p:nvSpPr>
          <p:cNvPr id="19" name="矩形 18"/>
          <p:cNvSpPr/>
          <p:nvPr/>
        </p:nvSpPr>
        <p:spPr>
          <a:xfrm>
            <a:off x="777913" y="1235534"/>
            <a:ext cx="1063617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just" defTabSz="457200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	</a:t>
            </a:r>
            <a:r>
              <a:rPr lang="en-US" altLang="zh-CN" sz="1800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Funduino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小车有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种控制方式：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使用循迹传感器来检测相对于线的位置。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使用声纳探测器来检测障碍物。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驱动车轮上的两个直流电机。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 defTabSz="457200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1.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循环控制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Funduino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小车下面有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个循迹传感器。电路会基于它们是否检测到线来对回路发出数字响应。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Visual Designer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使用一个称为传感器函数的决策块读取这些传感器的信息。通过从工程树中的外围设备直接拖放来使用传感器的方法，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6-34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所示。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  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编辑决策块，以根据一组希望输出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TRUE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的条件来检测传感器。 有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个参数对应于左，中，右传感器，对于每一个传感器的真值如下：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  <a:p>
            <a:pPr marL="0" marR="0" indent="26670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 1:Must be TRUE.</a:t>
            </a:r>
            <a:endParaRPr lang="en-US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  <a:p>
            <a:pPr marL="0" marR="0" indent="26670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 0:Must be FALSE.</a:t>
            </a:r>
            <a:endParaRPr lang="en-US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  <a:p>
            <a:pPr marL="0" marR="0" indent="26670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-1:Don't care. </a:t>
            </a:r>
            <a:endParaRPr lang="en-US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</p:txBody>
      </p:sp>
      <p:sp>
        <p:nvSpPr>
          <p:cNvPr id="13" name="文本占位符 2">
            <a:extLst>
              <a:ext uri="{FF2B5EF4-FFF2-40B4-BE49-F238E27FC236}">
                <a16:creationId xmlns:a16="http://schemas.microsoft.com/office/drawing/2014/main" id="{B6B8BA0E-B108-44AC-9658-A3598C710A8A}"/>
              </a:ext>
            </a:extLst>
          </p:cNvPr>
          <p:cNvSpPr txBox="1">
            <a:spLocks/>
          </p:cNvSpPr>
          <p:nvPr/>
        </p:nvSpPr>
        <p:spPr>
          <a:xfrm>
            <a:off x="4907867" y="6579064"/>
            <a:ext cx="2376264" cy="4849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6-34 </a:t>
            </a:r>
            <a:r>
              <a:rPr lang="zh-CN" altLang="en-US" sz="1200" dirty="0"/>
              <a:t>使用传感器函数的决策块</a:t>
            </a:r>
          </a:p>
          <a:p>
            <a:pPr marL="0" indent="0">
              <a:buNone/>
            </a:pPr>
            <a:r>
              <a:rPr lang="en-US" altLang="zh-CN" sz="1200" dirty="0"/>
              <a:t> </a:t>
            </a: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B2CFB33-02D8-485D-9AB0-39CC01506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99656" y="5010509"/>
            <a:ext cx="5904656" cy="15496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4006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en-US" altLang="zh-CN" dirty="0" err="1"/>
              <a:t>Funduino</a:t>
            </a:r>
            <a:r>
              <a:rPr lang="zh-CN" altLang="en-US" dirty="0"/>
              <a:t>小车</a:t>
            </a:r>
          </a:p>
        </p:txBody>
      </p:sp>
      <p:sp>
        <p:nvSpPr>
          <p:cNvPr id="19" name="矩形 18"/>
          <p:cNvSpPr/>
          <p:nvPr/>
        </p:nvSpPr>
        <p:spPr>
          <a:xfrm>
            <a:off x="777913" y="1235534"/>
            <a:ext cx="1063617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just" defTabSz="457200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注意：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	</a:t>
            </a:r>
          </a:p>
          <a:p>
            <a:pPr algn="just" defTabSz="457200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如果想测试所有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个传感器是否都在线上，则将所有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个参数设置为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1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6-35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所示。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如果我们想检查什么时候我们需要做一个急转弯，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6-36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所示，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只有右边的传感器检测到线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。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  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如果我们想简单地向前驱动，在其他相关条件测试过后，那么只测试中间传感器压线可能就足够了，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6-37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</p:txBody>
      </p:sp>
      <p:sp>
        <p:nvSpPr>
          <p:cNvPr id="13" name="文本占位符 2">
            <a:extLst>
              <a:ext uri="{FF2B5EF4-FFF2-40B4-BE49-F238E27FC236}">
                <a16:creationId xmlns:a16="http://schemas.microsoft.com/office/drawing/2014/main" id="{B6B8BA0E-B108-44AC-9658-A3598C710A8A}"/>
              </a:ext>
            </a:extLst>
          </p:cNvPr>
          <p:cNvSpPr txBox="1">
            <a:spLocks/>
          </p:cNvSpPr>
          <p:nvPr/>
        </p:nvSpPr>
        <p:spPr>
          <a:xfrm>
            <a:off x="2495600" y="5641382"/>
            <a:ext cx="2376264" cy="4849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6-35 3</a:t>
            </a:r>
            <a:r>
              <a:rPr lang="zh-CN" altLang="en-US" sz="1200" dirty="0"/>
              <a:t>个传感器都可以检测到线</a:t>
            </a:r>
          </a:p>
          <a:p>
            <a:pPr marL="0" indent="0">
              <a:buNone/>
            </a:pPr>
            <a:r>
              <a:rPr lang="en-US" altLang="zh-CN" sz="1200" dirty="0"/>
              <a:t> </a:t>
            </a: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7" name="图片 6" descr="IMG_256">
            <a:extLst>
              <a:ext uri="{FF2B5EF4-FFF2-40B4-BE49-F238E27FC236}">
                <a16:creationId xmlns:a16="http://schemas.microsoft.com/office/drawing/2014/main" id="{60C43BB5-A562-4FB1-AC73-87DA45140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2903" y="3429000"/>
            <a:ext cx="4742023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IMG_256">
            <a:extLst>
              <a:ext uri="{FF2B5EF4-FFF2-40B4-BE49-F238E27FC236}">
                <a16:creationId xmlns:a16="http://schemas.microsoft.com/office/drawing/2014/main" id="{69E8E49D-2F68-4D71-BBA7-A5CB95A5F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5999" y="3938632"/>
            <a:ext cx="2425229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 descr="IMG_256">
            <a:extLst>
              <a:ext uri="{FF2B5EF4-FFF2-40B4-BE49-F238E27FC236}">
                <a16:creationId xmlns:a16="http://schemas.microsoft.com/office/drawing/2014/main" id="{2625C43E-B1F0-4468-8163-09233349F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37905" y="3938632"/>
            <a:ext cx="242523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DCA7566D-8DB3-40ED-AFEA-370900AD8773}"/>
              </a:ext>
            </a:extLst>
          </p:cNvPr>
          <p:cNvSpPr txBox="1">
            <a:spLocks/>
          </p:cNvSpPr>
          <p:nvPr/>
        </p:nvSpPr>
        <p:spPr>
          <a:xfrm>
            <a:off x="6052737" y="5622466"/>
            <a:ext cx="2685168" cy="4849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6-36 </a:t>
            </a:r>
            <a:r>
              <a:rPr lang="zh-CN" altLang="en-US" sz="1200" dirty="0"/>
              <a:t>只有右边的传感器可以检测到线</a:t>
            </a:r>
          </a:p>
          <a:p>
            <a:pPr marL="0" indent="0">
              <a:buNone/>
            </a:pPr>
            <a:r>
              <a:rPr lang="en-US" altLang="zh-CN" sz="1200" dirty="0"/>
              <a:t> </a:t>
            </a: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ECAFEE5F-D8E0-484C-8499-35717240A001}"/>
              </a:ext>
            </a:extLst>
          </p:cNvPr>
          <p:cNvSpPr txBox="1">
            <a:spLocks/>
          </p:cNvSpPr>
          <p:nvPr/>
        </p:nvSpPr>
        <p:spPr>
          <a:xfrm>
            <a:off x="8894983" y="5641382"/>
            <a:ext cx="2111073" cy="4849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6-37 </a:t>
            </a:r>
            <a:r>
              <a:rPr lang="zh-CN" altLang="en-US" sz="1200" dirty="0"/>
              <a:t>只测试中间传感器压线</a:t>
            </a:r>
          </a:p>
          <a:p>
            <a:pPr marL="0" indent="0">
              <a:buNone/>
            </a:pPr>
            <a:r>
              <a:rPr lang="en-US" altLang="zh-CN" sz="1200" dirty="0"/>
              <a:t> </a:t>
            </a: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32271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en-US" altLang="zh-CN" dirty="0" err="1"/>
              <a:t>Funduino</a:t>
            </a:r>
            <a:r>
              <a:rPr lang="zh-CN" altLang="en-US" dirty="0"/>
              <a:t>小车</a:t>
            </a:r>
          </a:p>
        </p:txBody>
      </p:sp>
      <p:sp>
        <p:nvSpPr>
          <p:cNvPr id="19" name="矩形 18"/>
          <p:cNvSpPr/>
          <p:nvPr/>
        </p:nvSpPr>
        <p:spPr>
          <a:xfrm>
            <a:off x="777913" y="1235534"/>
            <a:ext cx="1063617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just" defTabSz="457200"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	2.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声纳头控制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	</a:t>
            </a:r>
          </a:p>
          <a:p>
            <a:pPr marL="0" marR="0" algn="just" defTabSz="457200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超声波声纳发出短脉冲（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ping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）以检测障碍物，并安装在可旋转单元上。这需要用户首先定位声纳头，然后检查一定范围内的障碍物。声纳头有三种驱动方式和传感器控制方法。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  <a:p>
            <a:pPr algn="just" defTabSz="457200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   1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Sensor(Sonar)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方法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传感器方法是一个决策块，允许查询外围设备信息，并通过在项目树中从外围设备拖放来使用。在此情况下，决策块取决于探测距离和声纳头舵机角度这两个参数。如果在给定头部角度的指定距离内检测到对象，则返回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TRUE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。如果障碍物在小车左侧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50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厘米以内，则下面的示例将返回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TRUE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6-38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</p:txBody>
      </p:sp>
      <p:sp>
        <p:nvSpPr>
          <p:cNvPr id="13" name="文本占位符 2">
            <a:extLst>
              <a:ext uri="{FF2B5EF4-FFF2-40B4-BE49-F238E27FC236}">
                <a16:creationId xmlns:a16="http://schemas.microsoft.com/office/drawing/2014/main" id="{B6B8BA0E-B108-44AC-9658-A3598C710A8A}"/>
              </a:ext>
            </a:extLst>
          </p:cNvPr>
          <p:cNvSpPr txBox="1">
            <a:spLocks/>
          </p:cNvSpPr>
          <p:nvPr/>
        </p:nvSpPr>
        <p:spPr>
          <a:xfrm>
            <a:off x="4926916" y="6423429"/>
            <a:ext cx="2376264" cy="4849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6-38 Sensor(Sonar)</a:t>
            </a:r>
            <a:r>
              <a:rPr lang="zh-CN" altLang="en-US" sz="1200" dirty="0"/>
              <a:t>可视化命令</a:t>
            </a:r>
            <a:r>
              <a:rPr lang="en-US" altLang="zh-CN" sz="1200" dirty="0"/>
              <a:t> </a:t>
            </a: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355B30E-9A2C-4993-8AC9-33F51B16D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48011" y="3536383"/>
            <a:ext cx="589597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D1DCE9F-427B-459D-A50B-602A0EB7A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48011" y="4363386"/>
            <a:ext cx="5934075" cy="1924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87317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en-US" altLang="zh-CN" dirty="0" err="1"/>
              <a:t>Funduino</a:t>
            </a:r>
            <a:r>
              <a:rPr lang="zh-CN" altLang="en-US" dirty="0"/>
              <a:t>小车</a:t>
            </a:r>
          </a:p>
        </p:txBody>
      </p:sp>
      <p:sp>
        <p:nvSpPr>
          <p:cNvPr id="19" name="矩形 18"/>
          <p:cNvSpPr/>
          <p:nvPr/>
        </p:nvSpPr>
        <p:spPr>
          <a:xfrm>
            <a:off x="777913" y="1235534"/>
            <a:ext cx="106361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just" defTabSz="457200"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	2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）</a:t>
            </a:r>
            <a:r>
              <a:rPr lang="en-US" altLang="zh-CN" kern="100" dirty="0" err="1"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setAngle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()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方法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	</a:t>
            </a:r>
          </a:p>
          <a:p>
            <a:pPr marL="0" marR="0" algn="just" defTabSz="457200"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      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setAngle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（）方法允许定位声纳头的角度。对于大多数应用程序，会将此值设置为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0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（向前直视），如有需要将通过程序执行，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6-39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</p:txBody>
      </p:sp>
      <p:sp>
        <p:nvSpPr>
          <p:cNvPr id="13" name="文本占位符 2">
            <a:extLst>
              <a:ext uri="{FF2B5EF4-FFF2-40B4-BE49-F238E27FC236}">
                <a16:creationId xmlns:a16="http://schemas.microsoft.com/office/drawing/2014/main" id="{B6B8BA0E-B108-44AC-9658-A3598C710A8A}"/>
              </a:ext>
            </a:extLst>
          </p:cNvPr>
          <p:cNvSpPr txBox="1">
            <a:spLocks/>
          </p:cNvSpPr>
          <p:nvPr/>
        </p:nvSpPr>
        <p:spPr>
          <a:xfrm>
            <a:off x="5151418" y="6094108"/>
            <a:ext cx="2321212" cy="4849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6-39  </a:t>
            </a:r>
            <a:r>
              <a:rPr lang="en-US" altLang="zh-CN" sz="1200" dirty="0" err="1"/>
              <a:t>setAngle</a:t>
            </a:r>
            <a:r>
              <a:rPr lang="zh-CN" altLang="en-US" sz="1200" dirty="0"/>
              <a:t>（）可视化命令</a:t>
            </a:r>
            <a:r>
              <a:rPr lang="en-US" altLang="zh-CN" sz="1200" dirty="0"/>
              <a:t> </a:t>
            </a: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F5BA29F-C138-449A-B909-FEB682EEA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28948" y="2685946"/>
            <a:ext cx="6172200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18E0C58-A0DC-4830-8B4C-F1AD99A9F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67198" y="4138676"/>
            <a:ext cx="3695700" cy="1819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22356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en-US" altLang="zh-CN" dirty="0" err="1"/>
              <a:t>Funduino</a:t>
            </a:r>
            <a:r>
              <a:rPr lang="zh-CN" altLang="en-US" dirty="0"/>
              <a:t>小车</a:t>
            </a:r>
          </a:p>
        </p:txBody>
      </p:sp>
      <p:sp>
        <p:nvSpPr>
          <p:cNvPr id="19" name="矩形 18"/>
          <p:cNvSpPr/>
          <p:nvPr/>
        </p:nvSpPr>
        <p:spPr>
          <a:xfrm>
            <a:off x="777913" y="1235534"/>
            <a:ext cx="106361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just" defTabSz="457200"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	3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）</a:t>
            </a:r>
            <a:r>
              <a:rPr lang="en-US" altLang="zh-CN" kern="100" dirty="0" err="1"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setRange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()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方法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	</a:t>
            </a:r>
          </a:p>
          <a:p>
            <a:pPr algn="just" defTabSz="457200"/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setRange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（）方法允许定义要检测障碍物的最大范围。这很重要，因为它将决定固件计算来自障碍物的反射时间的时间范围。通常在程序中设置（尽可能小），然后根据需要在程序中进行调整，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6-40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</p:txBody>
      </p:sp>
      <p:sp>
        <p:nvSpPr>
          <p:cNvPr id="13" name="文本占位符 2">
            <a:extLst>
              <a:ext uri="{FF2B5EF4-FFF2-40B4-BE49-F238E27FC236}">
                <a16:creationId xmlns:a16="http://schemas.microsoft.com/office/drawing/2014/main" id="{B6B8BA0E-B108-44AC-9658-A3598C710A8A}"/>
              </a:ext>
            </a:extLst>
          </p:cNvPr>
          <p:cNvSpPr txBox="1">
            <a:spLocks/>
          </p:cNvSpPr>
          <p:nvPr/>
        </p:nvSpPr>
        <p:spPr>
          <a:xfrm>
            <a:off x="5083649" y="5215563"/>
            <a:ext cx="2456750" cy="4849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6-40  </a:t>
            </a:r>
            <a:r>
              <a:rPr lang="en-US" altLang="zh-CN" sz="1200" dirty="0" err="1"/>
              <a:t>setRange</a:t>
            </a:r>
            <a:r>
              <a:rPr lang="zh-CN" altLang="en-US" sz="1200" dirty="0"/>
              <a:t>（）可视化命令</a:t>
            </a:r>
            <a:r>
              <a:rPr lang="en-US" altLang="zh-CN" sz="1200" dirty="0"/>
              <a:t> </a:t>
            </a: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10" name="图片 9" descr="IMG_256">
            <a:extLst>
              <a:ext uri="{FF2B5EF4-FFF2-40B4-BE49-F238E27FC236}">
                <a16:creationId xmlns:a16="http://schemas.microsoft.com/office/drawing/2014/main" id="{097393B6-CEBA-4C95-ADB8-751A5B878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83632" y="2851320"/>
            <a:ext cx="6480720" cy="19374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7545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en-US" altLang="zh-CN" dirty="0" err="1"/>
              <a:t>Funduino</a:t>
            </a:r>
            <a:r>
              <a:rPr lang="zh-CN" altLang="en-US" dirty="0"/>
              <a:t>小车</a:t>
            </a:r>
          </a:p>
        </p:txBody>
      </p:sp>
      <p:sp>
        <p:nvSpPr>
          <p:cNvPr id="19" name="矩形 18"/>
          <p:cNvSpPr/>
          <p:nvPr/>
        </p:nvSpPr>
        <p:spPr>
          <a:xfrm>
            <a:off x="777913" y="1235534"/>
            <a:ext cx="106361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just" defTabSz="457200"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	4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）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ping()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方法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	</a:t>
            </a:r>
          </a:p>
          <a:p>
            <a:pPr algn="just" defTabSz="457200"/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      ping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（）方法会触发声纳，将响应时间转换为以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cm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为单位的距离，如果没有检测到则返回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-1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。放置块后，用户必须编辑方法调用它，并将返回值分配给变量，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6-41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</p:txBody>
      </p:sp>
      <p:sp>
        <p:nvSpPr>
          <p:cNvPr id="13" name="文本占位符 2">
            <a:extLst>
              <a:ext uri="{FF2B5EF4-FFF2-40B4-BE49-F238E27FC236}">
                <a16:creationId xmlns:a16="http://schemas.microsoft.com/office/drawing/2014/main" id="{B6B8BA0E-B108-44AC-9658-A3598C710A8A}"/>
              </a:ext>
            </a:extLst>
          </p:cNvPr>
          <p:cNvSpPr txBox="1">
            <a:spLocks/>
          </p:cNvSpPr>
          <p:nvPr/>
        </p:nvSpPr>
        <p:spPr>
          <a:xfrm>
            <a:off x="5083649" y="5215563"/>
            <a:ext cx="2456750" cy="4849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6-41  ping</a:t>
            </a:r>
            <a:r>
              <a:rPr lang="zh-CN" altLang="en-US" sz="1200" dirty="0"/>
              <a:t>（）可视化命令</a:t>
            </a:r>
            <a:r>
              <a:rPr lang="en-US" altLang="zh-CN" sz="1200" dirty="0"/>
              <a:t> </a:t>
            </a: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7" name="图片 6" descr="IMG_256">
            <a:extLst>
              <a:ext uri="{FF2B5EF4-FFF2-40B4-BE49-F238E27FC236}">
                <a16:creationId xmlns:a16="http://schemas.microsoft.com/office/drawing/2014/main" id="{D81ADDF5-65E1-4412-A4AE-B77287D5F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39616" y="2665546"/>
            <a:ext cx="6594723" cy="22036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022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en-US" altLang="zh-CN" dirty="0" err="1"/>
              <a:t>Funduino</a:t>
            </a:r>
            <a:r>
              <a:rPr lang="zh-CN" altLang="en-US" dirty="0"/>
              <a:t>小车</a:t>
            </a:r>
          </a:p>
        </p:txBody>
      </p:sp>
      <p:sp>
        <p:nvSpPr>
          <p:cNvPr id="19" name="矩形 18"/>
          <p:cNvSpPr/>
          <p:nvPr/>
        </p:nvSpPr>
        <p:spPr>
          <a:xfrm>
            <a:off x="777913" y="1235534"/>
            <a:ext cx="1063617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just" defTabSz="457200"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	3.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电机驱动控制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	</a:t>
            </a:r>
          </a:p>
          <a:p>
            <a:pPr marL="0" marR="0" algn="just" defTabSz="457200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电机驱动方法可以控制电机的左右轮。下面将向用户展现现一些简单控制方法。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  <a:p>
            <a:pPr algn="just" defTabSz="457200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   1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drive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（）方法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en-US" altLang="zh-CN" kern="1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d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rive</a:t>
            </a:r>
            <a:r>
              <a:rPr lang="zh-CN" altLang="en-US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（）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方法允许指定要控制的车轮、行驶方向和速度。速度是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0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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255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的值，表示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PWM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驱动信号的占空比。例如，您可以设置全速前进，此时两个车轮以大约速度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200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前进，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6-42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</p:txBody>
      </p:sp>
      <p:sp>
        <p:nvSpPr>
          <p:cNvPr id="13" name="文本占位符 2">
            <a:extLst>
              <a:ext uri="{FF2B5EF4-FFF2-40B4-BE49-F238E27FC236}">
                <a16:creationId xmlns:a16="http://schemas.microsoft.com/office/drawing/2014/main" id="{B6B8BA0E-B108-44AC-9658-A3598C710A8A}"/>
              </a:ext>
            </a:extLst>
          </p:cNvPr>
          <p:cNvSpPr txBox="1">
            <a:spLocks/>
          </p:cNvSpPr>
          <p:nvPr/>
        </p:nvSpPr>
        <p:spPr>
          <a:xfrm>
            <a:off x="5015880" y="5877272"/>
            <a:ext cx="2376264" cy="4849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6-42 drive</a:t>
            </a:r>
            <a:r>
              <a:rPr lang="zh-CN" altLang="en-US" sz="1200" dirty="0"/>
              <a:t>（）可视化命令</a:t>
            </a:r>
            <a:r>
              <a:rPr lang="en-US" altLang="zh-CN" sz="1200" dirty="0"/>
              <a:t> </a:t>
            </a: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8" name="图片 7" descr="IMG_256">
            <a:extLst>
              <a:ext uri="{FF2B5EF4-FFF2-40B4-BE49-F238E27FC236}">
                <a16:creationId xmlns:a16="http://schemas.microsoft.com/office/drawing/2014/main" id="{E35E493B-CFDA-4555-BF97-6D5F88164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07568" y="3102186"/>
            <a:ext cx="7488832" cy="2520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90621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en-US" altLang="zh-CN" dirty="0" err="1"/>
              <a:t>Funduino</a:t>
            </a:r>
            <a:r>
              <a:rPr lang="zh-CN" altLang="en-US" dirty="0"/>
              <a:t>小车</a:t>
            </a:r>
          </a:p>
        </p:txBody>
      </p:sp>
      <p:sp>
        <p:nvSpPr>
          <p:cNvPr id="19" name="矩形 18"/>
          <p:cNvSpPr/>
          <p:nvPr/>
        </p:nvSpPr>
        <p:spPr>
          <a:xfrm>
            <a:off x="777913" y="1235534"/>
            <a:ext cx="106361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   2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forwards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（）方法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使用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forwards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（）可视化命令，行进方向已经确定，因此所需要的是速度值，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6-43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</p:txBody>
      </p:sp>
      <p:sp>
        <p:nvSpPr>
          <p:cNvPr id="13" name="文本占位符 2">
            <a:extLst>
              <a:ext uri="{FF2B5EF4-FFF2-40B4-BE49-F238E27FC236}">
                <a16:creationId xmlns:a16="http://schemas.microsoft.com/office/drawing/2014/main" id="{B6B8BA0E-B108-44AC-9658-A3598C710A8A}"/>
              </a:ext>
            </a:extLst>
          </p:cNvPr>
          <p:cNvSpPr txBox="1">
            <a:spLocks/>
          </p:cNvSpPr>
          <p:nvPr/>
        </p:nvSpPr>
        <p:spPr>
          <a:xfrm>
            <a:off x="4907867" y="5301208"/>
            <a:ext cx="2376264" cy="4849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6-43 forwards</a:t>
            </a:r>
            <a:r>
              <a:rPr lang="zh-CN" altLang="en-US" sz="1200" dirty="0"/>
              <a:t>（）可视化命令</a:t>
            </a:r>
            <a:r>
              <a:rPr lang="en-US" altLang="zh-CN" sz="1200" dirty="0"/>
              <a:t> </a:t>
            </a: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7" name="图片 6" descr="IMG_256">
            <a:extLst>
              <a:ext uri="{FF2B5EF4-FFF2-40B4-BE49-F238E27FC236}">
                <a16:creationId xmlns:a16="http://schemas.microsoft.com/office/drawing/2014/main" id="{5E8EEF6C-28B0-42CC-A070-E9CDF3D27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28713" y="2852027"/>
            <a:ext cx="7334572" cy="20400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6758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en-US" altLang="zh-CN" dirty="0" err="1"/>
              <a:t>Funduino</a:t>
            </a:r>
            <a:r>
              <a:rPr lang="zh-CN" altLang="en-US" dirty="0"/>
              <a:t>小车</a:t>
            </a:r>
          </a:p>
        </p:txBody>
      </p:sp>
      <p:sp>
        <p:nvSpPr>
          <p:cNvPr id="19" name="矩形 18"/>
          <p:cNvSpPr/>
          <p:nvPr/>
        </p:nvSpPr>
        <p:spPr>
          <a:xfrm>
            <a:off x="777913" y="1235534"/>
            <a:ext cx="106361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   3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backwards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（）方法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和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forwards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（）可视化命令类似，所需的只是后退的速度，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6-44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</p:txBody>
      </p:sp>
      <p:sp>
        <p:nvSpPr>
          <p:cNvPr id="13" name="文本占位符 2">
            <a:extLst>
              <a:ext uri="{FF2B5EF4-FFF2-40B4-BE49-F238E27FC236}">
                <a16:creationId xmlns:a16="http://schemas.microsoft.com/office/drawing/2014/main" id="{B6B8BA0E-B108-44AC-9658-A3598C710A8A}"/>
              </a:ext>
            </a:extLst>
          </p:cNvPr>
          <p:cNvSpPr txBox="1">
            <a:spLocks/>
          </p:cNvSpPr>
          <p:nvPr/>
        </p:nvSpPr>
        <p:spPr>
          <a:xfrm>
            <a:off x="4907866" y="5301208"/>
            <a:ext cx="2628293" cy="4849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6-44 backwards</a:t>
            </a:r>
            <a:r>
              <a:rPr lang="zh-CN" altLang="en-US" sz="1200" dirty="0"/>
              <a:t>（）可视化命令</a:t>
            </a:r>
            <a:r>
              <a:rPr lang="en-US" altLang="zh-CN" sz="1200" dirty="0"/>
              <a:t> </a:t>
            </a: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7" name="图片 6" descr="IMG_256">
            <a:extLst>
              <a:ext uri="{FF2B5EF4-FFF2-40B4-BE49-F238E27FC236}">
                <a16:creationId xmlns:a16="http://schemas.microsoft.com/office/drawing/2014/main" id="{5E8EEF6C-28B0-42CC-A070-E9CDF3D27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28713" y="2852027"/>
            <a:ext cx="7334572" cy="20400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2677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zh-CN" altLang="en-US" dirty="0"/>
              <a:t>概述</a:t>
            </a:r>
          </a:p>
        </p:txBody>
      </p:sp>
      <p:sp>
        <p:nvSpPr>
          <p:cNvPr id="19" name="矩形 18"/>
          <p:cNvSpPr/>
          <p:nvPr/>
        </p:nvSpPr>
        <p:spPr>
          <a:xfrm>
            <a:off x="777913" y="1221400"/>
            <a:ext cx="1063617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just" defTabSz="457200"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kern="1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智能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小车非常有趣，而且深受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教育行业和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电子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爱好者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的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欢迎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。通常情况下，智能小车有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个不同的开发类别，即线路循迹、避障、迷宫逃脱。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algn="just" defTabSz="457200"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Proteus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将智能小车的模型（电机、传感器等）与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Arduino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基板结合在一起，然后呈现出了一个简单而灵活的虚拟世界，可以仿真小车的运动。通过在流程图中使用高级编程方法，大大简化了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Visual Designer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中的小车控制编程，而通过直接用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Arduino C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语言代码编程可以管理和开发其他更加灵活和复杂的功能。无论选择任何编码方式，在程序下载到物理小车之前，仿真、测试和调试完全在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Proteus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软件内进行。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  <a:p>
            <a:pPr marL="0" marR="0" algn="just" defTabSz="457200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目前支持以下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的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机器人小车：</a:t>
            </a:r>
            <a:r>
              <a:rPr lang="en-US" altLang="zh-CN" sz="1800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Funduino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、</a:t>
            </a:r>
            <a:r>
              <a:rPr lang="en-US" altLang="zh-CN" kern="100" dirty="0" err="1"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Zumo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59A501E-BA32-461D-9EB9-F3C591D64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3511" y="3717032"/>
            <a:ext cx="27432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B294597-3B67-414B-BF09-BFEF4AFFD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12024" y="3898007"/>
            <a:ext cx="2924175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文本占位符 2">
            <a:extLst>
              <a:ext uri="{FF2B5EF4-FFF2-40B4-BE49-F238E27FC236}">
                <a16:creationId xmlns:a16="http://schemas.microsoft.com/office/drawing/2014/main" id="{ADC8C8BC-3E5E-4D3D-A030-40CA5926342A}"/>
              </a:ext>
            </a:extLst>
          </p:cNvPr>
          <p:cNvSpPr txBox="1">
            <a:spLocks/>
          </p:cNvSpPr>
          <p:nvPr/>
        </p:nvSpPr>
        <p:spPr>
          <a:xfrm>
            <a:off x="2223796" y="6399128"/>
            <a:ext cx="1702631" cy="4968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6-1 </a:t>
            </a:r>
            <a:r>
              <a:rPr lang="en-US" altLang="zh-CN" sz="1200" dirty="0" err="1"/>
              <a:t>Funduino</a:t>
            </a:r>
            <a:r>
              <a:rPr lang="zh-CN" altLang="en-US" sz="1200" dirty="0"/>
              <a:t>小车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5" name="文本占位符 2">
            <a:extLst>
              <a:ext uri="{FF2B5EF4-FFF2-40B4-BE49-F238E27FC236}">
                <a16:creationId xmlns:a16="http://schemas.microsoft.com/office/drawing/2014/main" id="{6440EB00-8377-4FBF-8698-5977CBE0DA26}"/>
              </a:ext>
            </a:extLst>
          </p:cNvPr>
          <p:cNvSpPr txBox="1">
            <a:spLocks/>
          </p:cNvSpPr>
          <p:nvPr/>
        </p:nvSpPr>
        <p:spPr>
          <a:xfrm>
            <a:off x="7176120" y="6299757"/>
            <a:ext cx="1702631" cy="4968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6-2 </a:t>
            </a:r>
            <a:r>
              <a:rPr lang="en-US" altLang="zh-CN" sz="1200" dirty="0" err="1"/>
              <a:t>Zumo</a:t>
            </a:r>
            <a:r>
              <a:rPr lang="zh-CN" altLang="en-US" sz="1200" dirty="0"/>
              <a:t>小车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65114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en-US" altLang="zh-CN" dirty="0" err="1"/>
              <a:t>Funduino</a:t>
            </a:r>
            <a:r>
              <a:rPr lang="zh-CN" altLang="en-US" dirty="0"/>
              <a:t>小车</a:t>
            </a:r>
          </a:p>
        </p:txBody>
      </p:sp>
      <p:sp>
        <p:nvSpPr>
          <p:cNvPr id="19" name="矩形 18"/>
          <p:cNvSpPr/>
          <p:nvPr/>
        </p:nvSpPr>
        <p:spPr>
          <a:xfrm>
            <a:off x="777913" y="1235534"/>
            <a:ext cx="106361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   4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turn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（）方法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turn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（）方法通过允许您指定转弯速度来简化小车的转向控制。负值左转，正值右转，值的大小为转速，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6-45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</p:txBody>
      </p:sp>
      <p:sp>
        <p:nvSpPr>
          <p:cNvPr id="13" name="文本占位符 2">
            <a:extLst>
              <a:ext uri="{FF2B5EF4-FFF2-40B4-BE49-F238E27FC236}">
                <a16:creationId xmlns:a16="http://schemas.microsoft.com/office/drawing/2014/main" id="{B6B8BA0E-B108-44AC-9658-A3598C710A8A}"/>
              </a:ext>
            </a:extLst>
          </p:cNvPr>
          <p:cNvSpPr txBox="1">
            <a:spLocks/>
          </p:cNvSpPr>
          <p:nvPr/>
        </p:nvSpPr>
        <p:spPr>
          <a:xfrm>
            <a:off x="4781852" y="6109989"/>
            <a:ext cx="2628293" cy="4849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6-45 turn</a:t>
            </a:r>
            <a:r>
              <a:rPr lang="zh-CN" altLang="en-US" sz="1200" dirty="0"/>
              <a:t>（）可视化命令</a:t>
            </a:r>
            <a:r>
              <a:rPr lang="en-US" altLang="zh-CN" sz="1200" dirty="0"/>
              <a:t> </a:t>
            </a: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02E85F4-E245-4840-8572-608A1F7ED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15680" y="2665423"/>
            <a:ext cx="5429250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7FE411E-0358-4115-AE30-CCB89502B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15680" y="4284673"/>
            <a:ext cx="5429250" cy="1600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6305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en-US" altLang="zh-CN" dirty="0" err="1"/>
              <a:t>Funduino</a:t>
            </a:r>
            <a:r>
              <a:rPr lang="zh-CN" altLang="en-US" dirty="0"/>
              <a:t>小车</a:t>
            </a:r>
          </a:p>
        </p:txBody>
      </p:sp>
      <p:sp>
        <p:nvSpPr>
          <p:cNvPr id="19" name="矩形 18"/>
          <p:cNvSpPr/>
          <p:nvPr/>
        </p:nvSpPr>
        <p:spPr>
          <a:xfrm>
            <a:off x="777913" y="1235534"/>
            <a:ext cx="106361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   4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stop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（）方法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stop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（）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方法用于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立即停止两个轮的驱动，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6-46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</p:txBody>
      </p:sp>
      <p:sp>
        <p:nvSpPr>
          <p:cNvPr id="13" name="文本占位符 2">
            <a:extLst>
              <a:ext uri="{FF2B5EF4-FFF2-40B4-BE49-F238E27FC236}">
                <a16:creationId xmlns:a16="http://schemas.microsoft.com/office/drawing/2014/main" id="{B6B8BA0E-B108-44AC-9658-A3598C710A8A}"/>
              </a:ext>
            </a:extLst>
          </p:cNvPr>
          <p:cNvSpPr txBox="1">
            <a:spLocks/>
          </p:cNvSpPr>
          <p:nvPr/>
        </p:nvSpPr>
        <p:spPr>
          <a:xfrm>
            <a:off x="4781852" y="5465868"/>
            <a:ext cx="2628293" cy="4849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6-46 stop</a:t>
            </a:r>
            <a:r>
              <a:rPr lang="zh-CN" altLang="en-US" sz="1200" dirty="0"/>
              <a:t>（）可视化命令</a:t>
            </a:r>
            <a:r>
              <a:rPr lang="en-US" altLang="zh-CN" sz="1200" dirty="0"/>
              <a:t> </a:t>
            </a: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10" name="图片 9" descr="IMG_256">
            <a:extLst>
              <a:ext uri="{FF2B5EF4-FFF2-40B4-BE49-F238E27FC236}">
                <a16:creationId xmlns:a16="http://schemas.microsoft.com/office/drawing/2014/main" id="{F12EDCCC-A747-470A-A74D-EB18F3954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11624" y="2613249"/>
            <a:ext cx="6408712" cy="2363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96369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en-US" altLang="zh-CN" dirty="0" err="1"/>
              <a:t>Zumo</a:t>
            </a:r>
            <a:r>
              <a:rPr lang="zh-CN" altLang="en-US" dirty="0"/>
              <a:t>小车</a:t>
            </a:r>
          </a:p>
        </p:txBody>
      </p:sp>
      <p:sp>
        <p:nvSpPr>
          <p:cNvPr id="19" name="矩形 18"/>
          <p:cNvSpPr/>
          <p:nvPr/>
        </p:nvSpPr>
        <p:spPr>
          <a:xfrm>
            <a:off x="777913" y="1235534"/>
            <a:ext cx="1063617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just" defTabSz="457200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	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Visual Designer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将</a:t>
            </a:r>
            <a:r>
              <a:rPr lang="en-US" altLang="zh-CN" kern="100" dirty="0" err="1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Zumo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小车的控制分为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个基本类别：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使用循迹传感器来检测相对于线的位置。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陀螺仪和指南针来定位或定向小车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驱动连接到履带的两个电机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 defTabSz="457200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1.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循迹传感器控制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Zumo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装有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个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IR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反射传感器阵列，允许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Zumo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检测其叶片正下方的反射率的对比度，其可用于检测边缘。每个反射传感器由与光电晶体管耦合的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IR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发射器组成，该光电晶体管基于多少发射器光被反射回来而响应。与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Funduino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不同，在跟随线路时，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Zumo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非常适合于比例积分微分（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PID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）控制算法。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1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</a:t>
            </a:r>
            <a:r>
              <a:rPr lang="en-US" altLang="zh-CN" kern="100" dirty="0" err="1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readLinePos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（）方法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该方法不使用参数；返回介于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0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于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5000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之间的整数，表示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个红外传感器下方的线的位置。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该方法首先把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个传感器的校准值都读取到阵列中。每个传感器的值范围从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0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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1000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，以抽象单位的反射率为量度，其中较高的值对应于较低的反射率（例如黑色表面或空隙）。然后使用传感器值乘以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1000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的加权平均来计算机器人相对于线的估计位置。这意味着返回值为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0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表示线路正好在传感器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0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下，返回值为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1000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表示线路正好在传感器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1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下方，以此类推。中间值表示线在两个传感器之间。使用的公式是：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</p:txBody>
      </p:sp>
      <p:pic>
        <p:nvPicPr>
          <p:cNvPr id="9" name="图片 8" descr="IMG_256">
            <a:extLst>
              <a:ext uri="{FF2B5EF4-FFF2-40B4-BE49-F238E27FC236}">
                <a16:creationId xmlns:a16="http://schemas.microsoft.com/office/drawing/2014/main" id="{E7E563BB-74F4-49CB-8F34-FB1C5B66C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35760" y="5622466"/>
            <a:ext cx="3888432" cy="9565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05202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en-US" altLang="zh-CN" dirty="0" err="1"/>
              <a:t>Zumo</a:t>
            </a:r>
            <a:r>
              <a:rPr lang="zh-CN" altLang="en-US" dirty="0"/>
              <a:t>小车</a:t>
            </a:r>
          </a:p>
        </p:txBody>
      </p:sp>
      <p:sp>
        <p:nvSpPr>
          <p:cNvPr id="19" name="矩形 18"/>
          <p:cNvSpPr/>
          <p:nvPr/>
        </p:nvSpPr>
        <p:spPr>
          <a:xfrm>
            <a:off x="777913" y="1235534"/>
            <a:ext cx="106361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/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举例：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algn="just" defTabSz="457200"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1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将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Zumo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小车添加到可视化设计器工程中，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6-47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所示。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2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将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readLinePos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（）可视化命令拖放到流程图上，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6-48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所示。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3" name="文本占位符 2">
            <a:extLst>
              <a:ext uri="{FF2B5EF4-FFF2-40B4-BE49-F238E27FC236}">
                <a16:creationId xmlns:a16="http://schemas.microsoft.com/office/drawing/2014/main" id="{B6B8BA0E-B108-44AC-9658-A3598C710A8A}"/>
              </a:ext>
            </a:extLst>
          </p:cNvPr>
          <p:cNvSpPr txBox="1">
            <a:spLocks/>
          </p:cNvSpPr>
          <p:nvPr/>
        </p:nvSpPr>
        <p:spPr>
          <a:xfrm>
            <a:off x="2999656" y="5685941"/>
            <a:ext cx="2304256" cy="4849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6-47 </a:t>
            </a:r>
            <a:r>
              <a:rPr lang="zh-CN" altLang="en-US" sz="1200" dirty="0"/>
              <a:t>将</a:t>
            </a:r>
            <a:r>
              <a:rPr lang="en-US" altLang="zh-CN" sz="1200" dirty="0" err="1"/>
              <a:t>Zumo</a:t>
            </a:r>
            <a:r>
              <a:rPr lang="zh-CN" altLang="en-US" sz="1200" dirty="0"/>
              <a:t>小车添加到工程中</a:t>
            </a:r>
            <a:r>
              <a:rPr lang="en-US" altLang="zh-CN" sz="1200" dirty="0"/>
              <a:t> </a:t>
            </a: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91E1812-C478-4FEF-AB4E-C3130F336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9096" y="2644059"/>
            <a:ext cx="2209800" cy="286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B78A2D5-6531-4425-BF68-70540966F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4" b="3296"/>
          <a:stretch>
            <a:fillRect/>
          </a:stretch>
        </p:blipFill>
        <p:spPr>
          <a:xfrm>
            <a:off x="3267049" y="2822978"/>
            <a:ext cx="3405015" cy="2683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 descr="IMG_256">
            <a:extLst>
              <a:ext uri="{FF2B5EF4-FFF2-40B4-BE49-F238E27FC236}">
                <a16:creationId xmlns:a16="http://schemas.microsoft.com/office/drawing/2014/main" id="{7CC9CF2C-C2F5-4F83-8F8A-1591D7493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65" b="5660"/>
          <a:stretch>
            <a:fillRect/>
          </a:stretch>
        </p:blipFill>
        <p:spPr>
          <a:xfrm>
            <a:off x="6816079" y="2822978"/>
            <a:ext cx="3636405" cy="259061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文本占位符 2">
            <a:extLst>
              <a:ext uri="{FF2B5EF4-FFF2-40B4-BE49-F238E27FC236}">
                <a16:creationId xmlns:a16="http://schemas.microsoft.com/office/drawing/2014/main" id="{0E2BB0DB-D991-41F0-80BC-4F7BFFFD0FC0}"/>
              </a:ext>
            </a:extLst>
          </p:cNvPr>
          <p:cNvSpPr txBox="1">
            <a:spLocks/>
          </p:cNvSpPr>
          <p:nvPr/>
        </p:nvSpPr>
        <p:spPr>
          <a:xfrm>
            <a:off x="7320136" y="5685941"/>
            <a:ext cx="2952328" cy="4849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6-48 </a:t>
            </a:r>
            <a:r>
              <a:rPr lang="zh-CN" altLang="en-US" sz="1200" dirty="0"/>
              <a:t>将</a:t>
            </a:r>
            <a:r>
              <a:rPr lang="en-US" altLang="zh-CN" sz="1200" dirty="0" err="1"/>
              <a:t>readLinePos</a:t>
            </a:r>
            <a:r>
              <a:rPr lang="zh-CN" altLang="en-US" sz="1200" dirty="0"/>
              <a:t>（）拖放到流程图上</a:t>
            </a:r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3744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en-US" altLang="zh-CN" dirty="0" err="1"/>
              <a:t>Zumo</a:t>
            </a:r>
            <a:r>
              <a:rPr lang="zh-CN" altLang="en-US" dirty="0"/>
              <a:t>小车</a:t>
            </a:r>
          </a:p>
        </p:txBody>
      </p:sp>
      <p:sp>
        <p:nvSpPr>
          <p:cNvPr id="19" name="矩形 18"/>
          <p:cNvSpPr/>
          <p:nvPr/>
        </p:nvSpPr>
        <p:spPr>
          <a:xfrm>
            <a:off x="777913" y="1235534"/>
            <a:ext cx="106361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编辑可视化命令并创建一个整数变量（例如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linePos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）。设置变量以存储方法的返回值，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6-49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所示。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如果得到的值为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0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，则该线在左侧的左侧传感器的下面，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1000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表示线在左侧第二个传感器的下方，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2500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表示线在传感器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和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4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之间的中间，值为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6000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表示线在最右边的传感器下面。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</p:txBody>
      </p:sp>
      <p:sp>
        <p:nvSpPr>
          <p:cNvPr id="13" name="文本占位符 2">
            <a:extLst>
              <a:ext uri="{FF2B5EF4-FFF2-40B4-BE49-F238E27FC236}">
                <a16:creationId xmlns:a16="http://schemas.microsoft.com/office/drawing/2014/main" id="{B6B8BA0E-B108-44AC-9658-A3598C710A8A}"/>
              </a:ext>
            </a:extLst>
          </p:cNvPr>
          <p:cNvSpPr txBox="1">
            <a:spLocks/>
          </p:cNvSpPr>
          <p:nvPr/>
        </p:nvSpPr>
        <p:spPr>
          <a:xfrm>
            <a:off x="4943872" y="5744227"/>
            <a:ext cx="1655286" cy="4849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6-49 </a:t>
            </a:r>
            <a:r>
              <a:rPr lang="zh-CN" altLang="en-US" sz="1200" dirty="0"/>
              <a:t>编辑可视化命令</a:t>
            </a:r>
            <a:r>
              <a:rPr lang="en-US" altLang="zh-CN" sz="1200" dirty="0"/>
              <a:t> </a:t>
            </a: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10" name="图片 9" descr="IMG_256">
            <a:extLst>
              <a:ext uri="{FF2B5EF4-FFF2-40B4-BE49-F238E27FC236}">
                <a16:creationId xmlns:a16="http://schemas.microsoft.com/office/drawing/2014/main" id="{FBB3486B-CE00-46CA-9DE3-52B790C40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0" b="4290"/>
          <a:stretch>
            <a:fillRect/>
          </a:stretch>
        </p:blipFill>
        <p:spPr>
          <a:xfrm>
            <a:off x="2855640" y="2708920"/>
            <a:ext cx="6086475" cy="2762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9830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en-US" altLang="zh-CN" dirty="0" err="1"/>
              <a:t>Zumo</a:t>
            </a:r>
            <a:r>
              <a:rPr lang="zh-CN" altLang="en-US" dirty="0"/>
              <a:t>小车</a:t>
            </a:r>
          </a:p>
        </p:txBody>
      </p:sp>
      <p:sp>
        <p:nvSpPr>
          <p:cNvPr id="19" name="矩形 18"/>
          <p:cNvSpPr/>
          <p:nvPr/>
        </p:nvSpPr>
        <p:spPr>
          <a:xfrm>
            <a:off x="668051" y="904303"/>
            <a:ext cx="1063617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</a:p>
          <a:p>
            <a:pPr algn="just" defTabSz="457200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该方法取得一个整型参数，对应想读取的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IR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传感器参数（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0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5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）；返回指定传感器的原始（为校准）值。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该方法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返回的数字基于反射率。数字越高，反射率越小，所以黑线对应的值最高。数字是未校准的，意味着用户需要关心的是返回值，因为它们将因现实世界中的不同条件而改变。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举例：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1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）将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readRawValue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（）方法拖放到流程图上。</a:t>
            </a:r>
            <a:endParaRPr lang="en-US" altLang="zh-CN" kern="100" dirty="0"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（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）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编辑方法并创建一个整型变量（例如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rawSensorValue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）。设置方法的返回值存储到变量中，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6-50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所示。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）设置索引参数以指定要查询的传感器。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0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是最左边的传感器，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5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是最右边的传感器，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6-51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所示。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3" name="文本占位符 2">
            <a:extLst>
              <a:ext uri="{FF2B5EF4-FFF2-40B4-BE49-F238E27FC236}">
                <a16:creationId xmlns:a16="http://schemas.microsoft.com/office/drawing/2014/main" id="{B6B8BA0E-B108-44AC-9658-A3598C710A8A}"/>
              </a:ext>
            </a:extLst>
          </p:cNvPr>
          <p:cNvSpPr txBox="1">
            <a:spLocks/>
          </p:cNvSpPr>
          <p:nvPr/>
        </p:nvSpPr>
        <p:spPr>
          <a:xfrm>
            <a:off x="1917120" y="6363930"/>
            <a:ext cx="4608511" cy="4849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6-50 </a:t>
            </a:r>
            <a:r>
              <a:rPr lang="zh-CN" altLang="en-US" sz="1200" dirty="0"/>
              <a:t>将</a:t>
            </a:r>
            <a:r>
              <a:rPr lang="en-US" altLang="zh-CN" sz="1200" dirty="0" err="1"/>
              <a:t>readRawValue</a:t>
            </a:r>
            <a:r>
              <a:rPr lang="zh-CN" altLang="en-US" sz="1200" dirty="0"/>
              <a:t>（）拖放到流程图上并编辑该可视化命令</a:t>
            </a:r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7" name="图片 6" descr="IMG_256">
            <a:extLst>
              <a:ext uri="{FF2B5EF4-FFF2-40B4-BE49-F238E27FC236}">
                <a16:creationId xmlns:a16="http://schemas.microsoft.com/office/drawing/2014/main" id="{24D6F0E2-4625-4FC5-A7DD-D18E5DA70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7" b="3215"/>
          <a:stretch>
            <a:fillRect/>
          </a:stretch>
        </p:blipFill>
        <p:spPr>
          <a:xfrm>
            <a:off x="1187664" y="3859276"/>
            <a:ext cx="6067425" cy="2392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IMG_256">
            <a:extLst>
              <a:ext uri="{FF2B5EF4-FFF2-40B4-BE49-F238E27FC236}">
                <a16:creationId xmlns:a16="http://schemas.microsoft.com/office/drawing/2014/main" id="{E646E244-9121-452C-B5E8-87E1F2267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2" b="20732"/>
          <a:stretch>
            <a:fillRect/>
          </a:stretch>
        </p:blipFill>
        <p:spPr>
          <a:xfrm>
            <a:off x="8184232" y="5328859"/>
            <a:ext cx="221932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占位符 2">
            <a:extLst>
              <a:ext uri="{FF2B5EF4-FFF2-40B4-BE49-F238E27FC236}">
                <a16:creationId xmlns:a16="http://schemas.microsoft.com/office/drawing/2014/main" id="{C37575CA-4A9A-4CB0-867A-1E6614A1D329}"/>
              </a:ext>
            </a:extLst>
          </p:cNvPr>
          <p:cNvSpPr txBox="1">
            <a:spLocks/>
          </p:cNvSpPr>
          <p:nvPr/>
        </p:nvSpPr>
        <p:spPr>
          <a:xfrm>
            <a:off x="8616280" y="6336586"/>
            <a:ext cx="1526454" cy="4849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6-51 </a:t>
            </a:r>
            <a:r>
              <a:rPr lang="zh-CN" altLang="en-US" sz="1200" dirty="0"/>
              <a:t>设置索引参数</a:t>
            </a:r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4007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en-US" altLang="zh-CN" dirty="0" err="1"/>
              <a:t>Zumo</a:t>
            </a:r>
            <a:r>
              <a:rPr lang="zh-CN" altLang="en-US" dirty="0"/>
              <a:t>小车</a:t>
            </a:r>
          </a:p>
        </p:txBody>
      </p:sp>
      <p:sp>
        <p:nvSpPr>
          <p:cNvPr id="19" name="矩形 18"/>
          <p:cNvSpPr/>
          <p:nvPr/>
        </p:nvSpPr>
        <p:spPr>
          <a:xfrm>
            <a:off x="777913" y="1859339"/>
            <a:ext cx="1063617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2.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指南针控制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Zumo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包括一个集成的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LSM303D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芯片，可以通过以下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Visual Designer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方法块控制。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1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</a:t>
            </a:r>
            <a:r>
              <a:rPr lang="en-US" altLang="zh-CN" kern="100" dirty="0" err="1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readMagneticField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（）方法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该方法可获取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个浮点参数（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void </a:t>
            </a:r>
            <a:r>
              <a:rPr lang="en-US" altLang="zh-CN" sz="1800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readMagneticField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float*</a:t>
            </a:r>
            <a:r>
              <a:rPr lang="en-US" altLang="zh-CN" kern="100" dirty="0" err="1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magX,float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*</a:t>
            </a:r>
            <a:r>
              <a:rPr lang="en-US" altLang="zh-CN" kern="100" dirty="0" err="1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magX,float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*</a:t>
            </a:r>
            <a:r>
              <a:rPr lang="en-US" altLang="zh-CN" kern="100" dirty="0" err="1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magZ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;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以高斯为单位返回磁场的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X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、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Y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、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Z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分量。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  <a:p>
            <a:pPr algn="just" defTabSz="457200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该方法将指针传递到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个浮点变量，然后内部程序用磁场的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X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Y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和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Z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分量给它们赋值。注意，指南针在相对和绝对值方面是非常不准确的。也就是说矢量偏离原点，并且不能在不进行校准的情况下确定方向。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说明：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algn="just" defTabSz="457200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读取设备的过程中，指南针会受到来自电机、电池、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PCB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及其周围环境的大量干扰，因此通常不适用于精确导航。然而，校准它之后可以用于在许多环境中的粗略取向测量。</a:t>
            </a:r>
          </a:p>
        </p:txBody>
      </p:sp>
    </p:spTree>
    <p:extLst>
      <p:ext uri="{BB962C8B-B14F-4D97-AF65-F5344CB8AC3E}">
        <p14:creationId xmlns:p14="http://schemas.microsoft.com/office/powerpoint/2010/main" val="5348611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en-US" altLang="zh-CN" dirty="0" err="1"/>
              <a:t>Zumo</a:t>
            </a:r>
            <a:r>
              <a:rPr lang="zh-CN" altLang="en-US" dirty="0"/>
              <a:t>小车</a:t>
            </a:r>
          </a:p>
        </p:txBody>
      </p:sp>
      <p:sp>
        <p:nvSpPr>
          <p:cNvPr id="19" name="矩形 18"/>
          <p:cNvSpPr/>
          <p:nvPr/>
        </p:nvSpPr>
        <p:spPr>
          <a:xfrm>
            <a:off x="605908" y="1052736"/>
            <a:ext cx="106361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/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举例：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1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将可视化命令拖放到流程图上，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6-52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所示。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2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编辑可视化命令并创建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个新浮点变量（例如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magX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、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magy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、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magZ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6-53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所示。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5" name="图片 4" descr="IMG_256">
            <a:extLst>
              <a:ext uri="{FF2B5EF4-FFF2-40B4-BE49-F238E27FC236}">
                <a16:creationId xmlns:a16="http://schemas.microsoft.com/office/drawing/2014/main" id="{AE6DF770-8AFB-4F78-97D9-834F19CCF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23" b="3440"/>
          <a:stretch>
            <a:fillRect/>
          </a:stretch>
        </p:blipFill>
        <p:spPr>
          <a:xfrm>
            <a:off x="911424" y="2368259"/>
            <a:ext cx="4220900" cy="3766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IMG_256">
            <a:extLst>
              <a:ext uri="{FF2B5EF4-FFF2-40B4-BE49-F238E27FC236}">
                <a16:creationId xmlns:a16="http://schemas.microsoft.com/office/drawing/2014/main" id="{62408A83-CA49-47B7-AF49-63665902A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7" b="3743"/>
          <a:stretch>
            <a:fillRect/>
          </a:stretch>
        </p:blipFill>
        <p:spPr>
          <a:xfrm>
            <a:off x="5447928" y="2751452"/>
            <a:ext cx="5371728" cy="316835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占位符 2">
            <a:extLst>
              <a:ext uri="{FF2B5EF4-FFF2-40B4-BE49-F238E27FC236}">
                <a16:creationId xmlns:a16="http://schemas.microsoft.com/office/drawing/2014/main" id="{77983E8B-ABBE-409C-B243-F4FFEF2388E9}"/>
              </a:ext>
            </a:extLst>
          </p:cNvPr>
          <p:cNvSpPr txBox="1">
            <a:spLocks/>
          </p:cNvSpPr>
          <p:nvPr/>
        </p:nvSpPr>
        <p:spPr>
          <a:xfrm>
            <a:off x="1767661" y="6284065"/>
            <a:ext cx="2508425" cy="4849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6-52 </a:t>
            </a:r>
            <a:r>
              <a:rPr lang="zh-CN" altLang="en-US" sz="1200" dirty="0"/>
              <a:t>将可视化命令拖放到流程图上</a:t>
            </a:r>
            <a:r>
              <a:rPr lang="en-US" altLang="zh-CN" sz="1200" dirty="0"/>
              <a:t> </a:t>
            </a: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9" name="文本占位符 2">
            <a:extLst>
              <a:ext uri="{FF2B5EF4-FFF2-40B4-BE49-F238E27FC236}">
                <a16:creationId xmlns:a16="http://schemas.microsoft.com/office/drawing/2014/main" id="{BA90A3CB-DF6E-4A2A-AF0C-044AEE9D4DD4}"/>
              </a:ext>
            </a:extLst>
          </p:cNvPr>
          <p:cNvSpPr txBox="1">
            <a:spLocks/>
          </p:cNvSpPr>
          <p:nvPr/>
        </p:nvSpPr>
        <p:spPr>
          <a:xfrm>
            <a:off x="6693632" y="6284065"/>
            <a:ext cx="2880320" cy="4849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6-53 </a:t>
            </a:r>
            <a:r>
              <a:rPr lang="zh-CN" altLang="en-US" sz="1200" dirty="0"/>
              <a:t>编辑可视化命令并创建新浮点变量</a:t>
            </a:r>
            <a:r>
              <a:rPr lang="en-US" altLang="zh-CN" sz="1200" dirty="0"/>
              <a:t> </a:t>
            </a: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24095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en-US" altLang="zh-CN" dirty="0" err="1"/>
              <a:t>Zumo</a:t>
            </a:r>
            <a:r>
              <a:rPr lang="zh-CN" altLang="en-US" dirty="0"/>
              <a:t>小车</a:t>
            </a:r>
          </a:p>
        </p:txBody>
      </p:sp>
      <p:sp>
        <p:nvSpPr>
          <p:cNvPr id="19" name="矩形 18"/>
          <p:cNvSpPr/>
          <p:nvPr/>
        </p:nvSpPr>
        <p:spPr>
          <a:xfrm>
            <a:off x="605908" y="1052736"/>
            <a:ext cx="106361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/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在结果字段中输入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个变量，用逗号分隔。这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个变量作为这个方法输出参数，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6-54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所示。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77983E8B-ABBE-409C-B243-F4FFEF2388E9}"/>
              </a:ext>
            </a:extLst>
          </p:cNvPr>
          <p:cNvSpPr txBox="1">
            <a:spLocks/>
          </p:cNvSpPr>
          <p:nvPr/>
        </p:nvSpPr>
        <p:spPr>
          <a:xfrm>
            <a:off x="4867441" y="5445224"/>
            <a:ext cx="1943213" cy="4849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6-54 </a:t>
            </a:r>
            <a:r>
              <a:rPr lang="zh-CN" altLang="en-US" sz="1200" dirty="0"/>
              <a:t>在结果字段输入变量</a:t>
            </a:r>
            <a:r>
              <a:rPr lang="en-US" altLang="zh-CN" sz="1200" dirty="0"/>
              <a:t> </a:t>
            </a: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10" name="图片 9" descr="IMG_256">
            <a:extLst>
              <a:ext uri="{FF2B5EF4-FFF2-40B4-BE49-F238E27FC236}">
                <a16:creationId xmlns:a16="http://schemas.microsoft.com/office/drawing/2014/main" id="{04580F16-FE58-40BC-9192-57675AB2E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61" b="5000"/>
          <a:stretch>
            <a:fillRect/>
          </a:stretch>
        </p:blipFill>
        <p:spPr>
          <a:xfrm>
            <a:off x="3719736" y="2276872"/>
            <a:ext cx="4238625" cy="289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0074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en-US" altLang="zh-CN" dirty="0" err="1"/>
              <a:t>Zumo</a:t>
            </a:r>
            <a:r>
              <a:rPr lang="zh-CN" altLang="en-US" dirty="0"/>
              <a:t>小车</a:t>
            </a:r>
          </a:p>
        </p:txBody>
      </p:sp>
      <p:sp>
        <p:nvSpPr>
          <p:cNvPr id="19" name="矩形 18"/>
          <p:cNvSpPr/>
          <p:nvPr/>
        </p:nvSpPr>
        <p:spPr>
          <a:xfrm>
            <a:off x="605908" y="1052736"/>
            <a:ext cx="1063617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2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</a:t>
            </a:r>
            <a:r>
              <a:rPr lang="en-US" altLang="zh-CN" kern="100" dirty="0" err="1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calibrateHeading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（）方法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该方法不使用任何参数，不返回任何值。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1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将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calibrateHeading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（）方法拖放到流程图上，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6-55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。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该操作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最好在循环开始的时候做，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Zumo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可以指向北，所以设置程序才有意义。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2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将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readHeading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（）方法拖放到校准例程之后的任何地方，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6-56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77983E8B-ABBE-409C-B243-F4FFEF2388E9}"/>
              </a:ext>
            </a:extLst>
          </p:cNvPr>
          <p:cNvSpPr txBox="1">
            <a:spLocks/>
          </p:cNvSpPr>
          <p:nvPr/>
        </p:nvSpPr>
        <p:spPr>
          <a:xfrm>
            <a:off x="1760810" y="6203669"/>
            <a:ext cx="3615110" cy="470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6-55 </a:t>
            </a:r>
            <a:r>
              <a:rPr lang="en-US" altLang="zh-CN" sz="1200" dirty="0" err="1"/>
              <a:t>calibrateHeading</a:t>
            </a:r>
            <a:r>
              <a:rPr lang="zh-CN" altLang="en-US" sz="1200" dirty="0"/>
              <a:t>（）方法拖放到流程图上</a:t>
            </a:r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7" name="图片 6" descr="IMG_256">
            <a:extLst>
              <a:ext uri="{FF2B5EF4-FFF2-40B4-BE49-F238E27FC236}">
                <a16:creationId xmlns:a16="http://schemas.microsoft.com/office/drawing/2014/main" id="{B079F817-104A-4A22-8152-950091BF5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6" b="4361"/>
          <a:stretch>
            <a:fillRect/>
          </a:stretch>
        </p:blipFill>
        <p:spPr>
          <a:xfrm>
            <a:off x="1098028" y="3019660"/>
            <a:ext cx="4825966" cy="2929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 descr="IMG_256">
            <a:extLst>
              <a:ext uri="{FF2B5EF4-FFF2-40B4-BE49-F238E27FC236}">
                <a16:creationId xmlns:a16="http://schemas.microsoft.com/office/drawing/2014/main" id="{3CE6199A-713C-46E5-86B0-21C001FFE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28049" y="3019660"/>
            <a:ext cx="4565923" cy="292962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2CDDA274-6109-4F0D-BB86-085D6CFA9A12}"/>
              </a:ext>
            </a:extLst>
          </p:cNvPr>
          <p:cNvSpPr txBox="1">
            <a:spLocks/>
          </p:cNvSpPr>
          <p:nvPr/>
        </p:nvSpPr>
        <p:spPr>
          <a:xfrm>
            <a:off x="7608168" y="6203669"/>
            <a:ext cx="3319472" cy="470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6-56</a:t>
            </a:r>
            <a:r>
              <a:rPr lang="zh-CN" altLang="en-US" sz="1200" dirty="0"/>
              <a:t> </a:t>
            </a:r>
            <a:r>
              <a:rPr lang="en-US" altLang="zh-CN" sz="1200" dirty="0" err="1"/>
              <a:t>readHeading</a:t>
            </a:r>
            <a:r>
              <a:rPr lang="zh-CN" altLang="en-US" sz="1200" dirty="0"/>
              <a:t>（）方法拖放到流程图上</a:t>
            </a:r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2505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zh-CN" altLang="en-US" dirty="0"/>
              <a:t>虚拟环境</a:t>
            </a:r>
            <a:r>
              <a:rPr lang="en-US" altLang="zh-CN" dirty="0"/>
              <a:t>/</a:t>
            </a:r>
            <a:r>
              <a:rPr lang="zh-CN" altLang="en-US" dirty="0"/>
              <a:t>障碍地图</a:t>
            </a:r>
          </a:p>
        </p:txBody>
      </p:sp>
      <p:sp>
        <p:nvSpPr>
          <p:cNvPr id="19" name="矩形 18"/>
          <p:cNvSpPr/>
          <p:nvPr/>
        </p:nvSpPr>
        <p:spPr>
          <a:xfrm>
            <a:off x="777913" y="1221400"/>
            <a:ext cx="1063617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/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为了测试程序，机器人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小车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需要一个在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仿真期间运行的操作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环境。虽然在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市面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上有许多复杂和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尖端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的物理引擎，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但仿真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的目标是检查和调试固件程序，所以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某些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东西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也并不复杂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。虚拟世界是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一幅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绘制在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Microsoft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Print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或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同类型的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图片，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-3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。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其遵循以下简单规则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:</a:t>
            </a:r>
          </a:p>
          <a:p>
            <a:pPr algn="just" defTabSz="457200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	1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像素为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1mm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；需循迹的轨迹为黑色；需躲避的障碍为红色；绿色是一个点，将暂停程序。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</p:txBody>
      </p:sp>
      <p:sp>
        <p:nvSpPr>
          <p:cNvPr id="13" name="文本占位符 2">
            <a:extLst>
              <a:ext uri="{FF2B5EF4-FFF2-40B4-BE49-F238E27FC236}">
                <a16:creationId xmlns:a16="http://schemas.microsoft.com/office/drawing/2014/main" id="{442EB9BE-52A9-4E2A-8707-25B06A001675}"/>
              </a:ext>
            </a:extLst>
          </p:cNvPr>
          <p:cNvSpPr txBox="1">
            <a:spLocks/>
          </p:cNvSpPr>
          <p:nvPr/>
        </p:nvSpPr>
        <p:spPr>
          <a:xfrm>
            <a:off x="4367808" y="5165677"/>
            <a:ext cx="3240360" cy="4968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6-3 </a:t>
            </a:r>
            <a:r>
              <a:rPr lang="zh-CN" altLang="en-US" sz="1200" dirty="0"/>
              <a:t>循迹示例、避障示例和循迹及障碍物示例</a:t>
            </a:r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F453BC6-60EC-4774-9CFC-B89D8921F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71664" y="3610814"/>
            <a:ext cx="5267325" cy="1343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15906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en-US" altLang="zh-CN" dirty="0" err="1"/>
              <a:t>Zumo</a:t>
            </a:r>
            <a:r>
              <a:rPr lang="zh-CN" altLang="en-US" dirty="0"/>
              <a:t>小车</a:t>
            </a:r>
          </a:p>
        </p:txBody>
      </p:sp>
      <p:sp>
        <p:nvSpPr>
          <p:cNvPr id="19" name="矩形 18"/>
          <p:cNvSpPr/>
          <p:nvPr/>
        </p:nvSpPr>
        <p:spPr>
          <a:xfrm>
            <a:off x="655230" y="1453991"/>
            <a:ext cx="106361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编辑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readHeading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（）方法并创建一个浮点类型的变量（例如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heading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）来接收函数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return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6-57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。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值为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0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表示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Zumo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指向北，值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180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表示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Zumo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指向南，值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为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-90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表示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Zumo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指向西，如此类推。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</p:txBody>
      </p:sp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2CDDA274-6109-4F0D-BB86-085D6CFA9A12}"/>
              </a:ext>
            </a:extLst>
          </p:cNvPr>
          <p:cNvSpPr txBox="1">
            <a:spLocks/>
          </p:cNvSpPr>
          <p:nvPr/>
        </p:nvSpPr>
        <p:spPr>
          <a:xfrm>
            <a:off x="4963428" y="5517232"/>
            <a:ext cx="2019776" cy="470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6-57</a:t>
            </a:r>
            <a:r>
              <a:rPr lang="zh-CN" altLang="en-US" sz="1200" dirty="0"/>
              <a:t> 编辑</a:t>
            </a:r>
            <a:r>
              <a:rPr lang="en-US" altLang="zh-CN" sz="1200" dirty="0" err="1"/>
              <a:t>readHeading</a:t>
            </a:r>
            <a:r>
              <a:rPr lang="zh-CN" altLang="en-US" sz="1200" dirty="0"/>
              <a:t>（）</a:t>
            </a:r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10" name="图片 9" descr="IMG_256">
            <a:extLst>
              <a:ext uri="{FF2B5EF4-FFF2-40B4-BE49-F238E27FC236}">
                <a16:creationId xmlns:a16="http://schemas.microsoft.com/office/drawing/2014/main" id="{14AAA622-CD42-4F4C-A8F9-40236AC31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4" b="5858"/>
          <a:stretch>
            <a:fillRect/>
          </a:stretch>
        </p:blipFill>
        <p:spPr>
          <a:xfrm>
            <a:off x="3224212" y="3060940"/>
            <a:ext cx="5743575" cy="2143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93531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en-US" altLang="zh-CN" dirty="0" err="1"/>
              <a:t>Zumo</a:t>
            </a:r>
            <a:r>
              <a:rPr lang="zh-CN" altLang="en-US" dirty="0"/>
              <a:t>小车</a:t>
            </a:r>
          </a:p>
        </p:txBody>
      </p:sp>
      <p:sp>
        <p:nvSpPr>
          <p:cNvPr id="19" name="矩形 18"/>
          <p:cNvSpPr/>
          <p:nvPr/>
        </p:nvSpPr>
        <p:spPr>
          <a:xfrm>
            <a:off x="648323" y="1138501"/>
            <a:ext cx="1063617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3.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陀螺仪控制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Zumo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V1.2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）包括一个集成的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L3GD20H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三轴陀螺仪，可用于跟踪旋转，并与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LSM303D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一起有效地提供一个程序可以调用的惯性测量单元。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Visual Designer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使用两种高级方法来包装这些功能。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1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</a:t>
            </a:r>
            <a:r>
              <a:rPr lang="en-US" altLang="zh-CN" kern="100" dirty="0" err="1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readAngularAcc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（）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  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该方法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可获取三个浮点参数（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void </a:t>
            </a:r>
            <a:r>
              <a:rPr lang="en-US" altLang="zh-CN" kern="100" dirty="0" err="1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readAngularAcc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float * </a:t>
            </a:r>
            <a:r>
              <a:rPr lang="en-US" altLang="zh-CN" kern="100" dirty="0" err="1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angX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float * </a:t>
            </a:r>
            <a:r>
              <a:rPr lang="en-US" altLang="zh-CN" kern="100" dirty="0" err="1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angY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float * </a:t>
            </a:r>
            <a:r>
              <a:rPr lang="en-US" altLang="zh-CN" kern="100" dirty="0" err="1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angZ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））；以度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/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秒为单位返回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X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Y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Z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分量角加速度。</a:t>
            </a:r>
          </a:p>
          <a:p>
            <a:pPr algn="just" defTabSz="457200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该函数返回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Zumo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的三维角加速度。 然而，需要注意的是，由于模拟环境的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2D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特性，只有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angZ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参数是非零的。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举例：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1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将该可视化命令拖放到流程图上，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6-58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。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2CDDA274-6109-4F0D-BB86-085D6CFA9A12}"/>
              </a:ext>
            </a:extLst>
          </p:cNvPr>
          <p:cNvSpPr txBox="1">
            <a:spLocks/>
          </p:cNvSpPr>
          <p:nvPr/>
        </p:nvSpPr>
        <p:spPr>
          <a:xfrm>
            <a:off x="6787952" y="6553761"/>
            <a:ext cx="2431099" cy="470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6-58 </a:t>
            </a:r>
            <a:r>
              <a:rPr lang="zh-CN" altLang="en-US" sz="1200" dirty="0"/>
              <a:t>可视化命令拖放到流程图上</a:t>
            </a:r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7" name="图片 6" descr="IMG_256">
            <a:extLst>
              <a:ext uri="{FF2B5EF4-FFF2-40B4-BE49-F238E27FC236}">
                <a16:creationId xmlns:a16="http://schemas.microsoft.com/office/drawing/2014/main" id="{53E4DDBD-712C-488F-9346-5282D8C3C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2" b="4110"/>
          <a:stretch>
            <a:fillRect/>
          </a:stretch>
        </p:blipFill>
        <p:spPr>
          <a:xfrm>
            <a:off x="2063552" y="4253414"/>
            <a:ext cx="4724400" cy="25355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49174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en-US" altLang="zh-CN" dirty="0" err="1"/>
              <a:t>Zumo</a:t>
            </a:r>
            <a:r>
              <a:rPr lang="zh-CN" altLang="en-US" dirty="0"/>
              <a:t>小车</a:t>
            </a:r>
          </a:p>
        </p:txBody>
      </p:sp>
      <p:sp>
        <p:nvSpPr>
          <p:cNvPr id="19" name="矩形 18"/>
          <p:cNvSpPr/>
          <p:nvPr/>
        </p:nvSpPr>
        <p:spPr>
          <a:xfrm>
            <a:off x="648323" y="1138501"/>
            <a:ext cx="106361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2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编辑方法模块并创建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个新变量（例如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angX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angY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angZ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6-59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。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在结果字段中输入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个变量，用逗号分隔。这实际上是将三个变量的指针传递到方法中，然后返回相关的值，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6-60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。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2CDDA274-6109-4F0D-BB86-085D6CFA9A12}"/>
              </a:ext>
            </a:extLst>
          </p:cNvPr>
          <p:cNvSpPr txBox="1">
            <a:spLocks/>
          </p:cNvSpPr>
          <p:nvPr/>
        </p:nvSpPr>
        <p:spPr>
          <a:xfrm>
            <a:off x="3216154" y="6108651"/>
            <a:ext cx="1168490" cy="470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6-59 </a:t>
            </a:r>
            <a:r>
              <a:rPr lang="zh-CN" altLang="en-US" sz="1200" dirty="0"/>
              <a:t>创建变量</a:t>
            </a:r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8" name="图片 7" descr="IMG_256">
            <a:extLst>
              <a:ext uri="{FF2B5EF4-FFF2-40B4-BE49-F238E27FC236}">
                <a16:creationId xmlns:a16="http://schemas.microsoft.com/office/drawing/2014/main" id="{BB046190-2E6C-425F-9823-7E5561B1B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57" r="2157" b="3174"/>
          <a:stretch>
            <a:fillRect/>
          </a:stretch>
        </p:blipFill>
        <p:spPr>
          <a:xfrm>
            <a:off x="1216767" y="2922982"/>
            <a:ext cx="5167265" cy="3067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 descr="IMG_256">
            <a:extLst>
              <a:ext uri="{FF2B5EF4-FFF2-40B4-BE49-F238E27FC236}">
                <a16:creationId xmlns:a16="http://schemas.microsoft.com/office/drawing/2014/main" id="{FC6E57CD-7C95-4C08-A76E-1AE07894D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0" b="5000"/>
          <a:stretch>
            <a:fillRect/>
          </a:stretch>
        </p:blipFill>
        <p:spPr>
          <a:xfrm>
            <a:off x="6763868" y="3284984"/>
            <a:ext cx="4200525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E1565139-760D-4B81-99CD-83FC622A0A3C}"/>
              </a:ext>
            </a:extLst>
          </p:cNvPr>
          <p:cNvSpPr txBox="1">
            <a:spLocks/>
          </p:cNvSpPr>
          <p:nvPr/>
        </p:nvSpPr>
        <p:spPr>
          <a:xfrm>
            <a:off x="7820014" y="6108651"/>
            <a:ext cx="2088232" cy="470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6-60 </a:t>
            </a:r>
            <a:r>
              <a:rPr lang="zh-CN" altLang="en-US" sz="1200" dirty="0"/>
              <a:t>在结果字段中输入变量</a:t>
            </a:r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47802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en-US" altLang="zh-CN" dirty="0" err="1"/>
              <a:t>Zumo</a:t>
            </a:r>
            <a:r>
              <a:rPr lang="zh-CN" altLang="en-US" dirty="0"/>
              <a:t>小车</a:t>
            </a:r>
          </a:p>
        </p:txBody>
      </p:sp>
      <p:sp>
        <p:nvSpPr>
          <p:cNvPr id="19" name="矩形 18"/>
          <p:cNvSpPr/>
          <p:nvPr/>
        </p:nvSpPr>
        <p:spPr>
          <a:xfrm>
            <a:off x="777913" y="1628800"/>
            <a:ext cx="1063617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2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</a:t>
            </a:r>
            <a:r>
              <a:rPr lang="en-US" altLang="zh-CN" kern="100" dirty="0" err="1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readLinearAcc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（）方法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该方法获取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个浮点参数（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void 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readLinearAcc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float * 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linX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float * 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linY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float * 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linZ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））；返回以</a:t>
            </a:r>
            <a:r>
              <a:rPr lang="en-US" altLang="zh-CN" kern="1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g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为单位的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X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Y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Z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分量角加速度。</a:t>
            </a:r>
            <a:endParaRPr lang="en-US" altLang="zh-CN" kern="100" dirty="0"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该函数返回三维线性加速度。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</a:p>
          <a:p>
            <a:pPr algn="just" defTabSz="457200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线性加速度的实际测量值在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LSM303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设备上，而角加速度从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L3GD20H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设备读取。在仿真环境中测量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x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线性加速度是棘手的问题，因为它将在很短的时间内发生。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以下是实施说明：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</a:p>
          <a:p>
            <a:pPr algn="just" defTabSz="457200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物理建模不模拟加速度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——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当小车被驱动时，立即设置速度。这样做的原因是，小车和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Zumo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加快速度的过程很快，没有对它进行直接建模。然而，测量加速度是不明智的。因此，加速度通过观察从一个（仿真）帧到下一个帧的速度变化来建模，并且将变化限制为对于驱动加速度的最大值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1g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和用于碰撞的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10g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的变化。显然，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1g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加速度发生在比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10g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加速度更多的帧上，因此在对轮询设备进行更改时捕获的数据会更加成功。</a:t>
            </a:r>
            <a:endParaRPr lang="en-US" altLang="zh-CN" kern="100" dirty="0"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在实践中，我们假定线性加速度可以在与障碍物碰撞试验的紧密循环中使用。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  <a:p>
            <a:pPr algn="just" defTabSz="457200"/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0574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en-US" altLang="zh-CN" dirty="0" err="1"/>
              <a:t>Zumo</a:t>
            </a:r>
            <a:r>
              <a:rPr lang="zh-CN" altLang="en-US" dirty="0"/>
              <a:t>小车</a:t>
            </a:r>
          </a:p>
        </p:txBody>
      </p:sp>
      <p:sp>
        <p:nvSpPr>
          <p:cNvPr id="19" name="矩形 18"/>
          <p:cNvSpPr/>
          <p:nvPr/>
        </p:nvSpPr>
        <p:spPr>
          <a:xfrm>
            <a:off x="676929" y="1052736"/>
            <a:ext cx="1063617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4.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电机驱动控制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Zumo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包含两个集成的微型金属减速电机，带有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DRV8835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双电机驱动器来控制它们。在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Visual Designer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中可使用以下方法来控制此硬件。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  <a:p>
            <a:pPr algn="just" defTabSz="457200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1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drive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（）方法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该方法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采取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个参数（左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/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右车轮、方向和速度），没有返回值。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  <a:p>
            <a:pPr marL="0" marR="0" algn="just" defTabSz="457200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这是移动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Zumo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小车的主要方法。它允许您选择方向和速度驱动一个或两个车轮。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  <a:p>
            <a:pPr algn="just" defTabSz="457200"/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举例：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1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）将该可视化命令拖放到流程图上，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6-61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</p:txBody>
      </p:sp>
      <p:pic>
        <p:nvPicPr>
          <p:cNvPr id="5" name="图片 4" descr="IMG_256">
            <a:extLst>
              <a:ext uri="{FF2B5EF4-FFF2-40B4-BE49-F238E27FC236}">
                <a16:creationId xmlns:a16="http://schemas.microsoft.com/office/drawing/2014/main" id="{2584801D-3FB9-49B8-8509-BC744AB2A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4" b="4636"/>
          <a:stretch>
            <a:fillRect/>
          </a:stretch>
        </p:blipFill>
        <p:spPr>
          <a:xfrm>
            <a:off x="3071664" y="3429000"/>
            <a:ext cx="520065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占位符 2">
            <a:extLst>
              <a:ext uri="{FF2B5EF4-FFF2-40B4-BE49-F238E27FC236}">
                <a16:creationId xmlns:a16="http://schemas.microsoft.com/office/drawing/2014/main" id="{1888F425-7F78-4AC6-9995-12ED45AB251C}"/>
              </a:ext>
            </a:extLst>
          </p:cNvPr>
          <p:cNvSpPr txBox="1">
            <a:spLocks/>
          </p:cNvSpPr>
          <p:nvPr/>
        </p:nvSpPr>
        <p:spPr>
          <a:xfrm>
            <a:off x="4698871" y="6343857"/>
            <a:ext cx="2592288" cy="470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6-61 </a:t>
            </a:r>
            <a:r>
              <a:rPr lang="zh-CN" altLang="en-US" sz="1200" dirty="0"/>
              <a:t>将可视化命令拖放到流程图上</a:t>
            </a:r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56681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en-US" altLang="zh-CN" dirty="0" err="1"/>
              <a:t>Zumo</a:t>
            </a:r>
            <a:r>
              <a:rPr lang="zh-CN" altLang="en-US" dirty="0"/>
              <a:t>小车</a:t>
            </a:r>
          </a:p>
        </p:txBody>
      </p:sp>
      <p:sp>
        <p:nvSpPr>
          <p:cNvPr id="19" name="矩形 18"/>
          <p:cNvSpPr/>
          <p:nvPr/>
        </p:nvSpPr>
        <p:spPr>
          <a:xfrm>
            <a:off x="676929" y="1052736"/>
            <a:ext cx="106361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2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）编辑可视化命令并指定要驱动的车轮和方向，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6-62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。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指定要驱动车轮的速度。介于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0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和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255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之间的值，其中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255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表示全速，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6-63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。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kern="1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车轮的速度范围为</a:t>
            </a:r>
            <a:r>
              <a:rPr lang="en-US" altLang="zh-CN" kern="1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0~255</a:t>
            </a:r>
            <a:r>
              <a:rPr lang="zh-CN" altLang="en-US" kern="1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，因为该范围表示一个字节，在较低级别电机驱动控制方式中，可通过更改</a:t>
            </a:r>
            <a:r>
              <a:rPr lang="en-US" altLang="zh-CN" kern="1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PWM</a:t>
            </a:r>
            <a:r>
              <a:rPr lang="zh-CN" altLang="en-US" kern="1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信号的占空比（使用</a:t>
            </a:r>
            <a:r>
              <a:rPr lang="en-US" altLang="zh-CN" kern="1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Arduino </a:t>
            </a:r>
            <a:r>
              <a:rPr lang="en-US" altLang="zh-CN" kern="100" dirty="0" err="1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analogWrite</a:t>
            </a:r>
            <a:r>
              <a:rPr lang="zh-CN" altLang="en-US" kern="1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（）方法）来控制电机。</a:t>
            </a:r>
          </a:p>
        </p:txBody>
      </p:sp>
      <p:sp>
        <p:nvSpPr>
          <p:cNvPr id="6" name="文本占位符 2">
            <a:extLst>
              <a:ext uri="{FF2B5EF4-FFF2-40B4-BE49-F238E27FC236}">
                <a16:creationId xmlns:a16="http://schemas.microsoft.com/office/drawing/2014/main" id="{1888F425-7F78-4AC6-9995-12ED45AB251C}"/>
              </a:ext>
            </a:extLst>
          </p:cNvPr>
          <p:cNvSpPr txBox="1">
            <a:spLocks/>
          </p:cNvSpPr>
          <p:nvPr/>
        </p:nvSpPr>
        <p:spPr>
          <a:xfrm>
            <a:off x="2970827" y="5881183"/>
            <a:ext cx="2592288" cy="470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6-62 </a:t>
            </a:r>
            <a:r>
              <a:rPr lang="zh-CN" altLang="en-US" sz="1200" dirty="0"/>
              <a:t>指定要驱动的车轮和方向</a:t>
            </a:r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9EC4626-B972-4FB6-9948-01449E9C6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6" b="7368"/>
          <a:stretch>
            <a:fillRect/>
          </a:stretch>
        </p:blipFill>
        <p:spPr>
          <a:xfrm>
            <a:off x="1242784" y="2455196"/>
            <a:ext cx="6048375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1273926-1823-47A9-907E-BDDFF4CB1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39" b="5978"/>
          <a:stretch>
            <a:fillRect/>
          </a:stretch>
        </p:blipFill>
        <p:spPr>
          <a:xfrm>
            <a:off x="2351584" y="4165580"/>
            <a:ext cx="3476625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 descr="IMG_256">
            <a:extLst>
              <a:ext uri="{FF2B5EF4-FFF2-40B4-BE49-F238E27FC236}">
                <a16:creationId xmlns:a16="http://schemas.microsoft.com/office/drawing/2014/main" id="{62E960C0-608F-4E91-8F77-AA1F3A755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13" b="11024"/>
          <a:stretch>
            <a:fillRect/>
          </a:stretch>
        </p:blipFill>
        <p:spPr>
          <a:xfrm>
            <a:off x="7291159" y="4451329"/>
            <a:ext cx="421005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08494ED2-56CD-4E7F-B78E-44534091400A}"/>
              </a:ext>
            </a:extLst>
          </p:cNvPr>
          <p:cNvSpPr txBox="1">
            <a:spLocks/>
          </p:cNvSpPr>
          <p:nvPr/>
        </p:nvSpPr>
        <p:spPr>
          <a:xfrm>
            <a:off x="8544272" y="5733256"/>
            <a:ext cx="2148056" cy="470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6-63 </a:t>
            </a:r>
            <a:r>
              <a:rPr lang="zh-CN" altLang="en-US" sz="1200" dirty="0"/>
              <a:t>指定要驱动车轮的速度</a:t>
            </a:r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64649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en-US" altLang="zh-CN" dirty="0" err="1"/>
              <a:t>Zumo</a:t>
            </a:r>
            <a:r>
              <a:rPr lang="zh-CN" altLang="en-US" dirty="0"/>
              <a:t>小车</a:t>
            </a:r>
          </a:p>
        </p:txBody>
      </p:sp>
      <p:sp>
        <p:nvSpPr>
          <p:cNvPr id="19" name="矩形 18"/>
          <p:cNvSpPr/>
          <p:nvPr/>
        </p:nvSpPr>
        <p:spPr>
          <a:xfrm>
            <a:off x="777913" y="1315086"/>
            <a:ext cx="106361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2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forwards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（）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方法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该方法只有一个速度参数，没有返回值。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  <a:p>
            <a:pPr algn="just" defTabSz="457200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使用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forwards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（）方法，行进方向已经确定，因此所需要的是速度值，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6-64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。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08494ED2-56CD-4E7F-B78E-44534091400A}"/>
              </a:ext>
            </a:extLst>
          </p:cNvPr>
          <p:cNvSpPr txBox="1">
            <a:spLocks/>
          </p:cNvSpPr>
          <p:nvPr/>
        </p:nvSpPr>
        <p:spPr>
          <a:xfrm>
            <a:off x="4922007" y="5229200"/>
            <a:ext cx="1440160" cy="470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6-64 </a:t>
            </a:r>
            <a:r>
              <a:rPr lang="zh-CN" altLang="en-US" sz="1200" dirty="0"/>
              <a:t>指定后退速度</a:t>
            </a:r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11" name="图片 10" descr="IMG_256">
            <a:extLst>
              <a:ext uri="{FF2B5EF4-FFF2-40B4-BE49-F238E27FC236}">
                <a16:creationId xmlns:a16="http://schemas.microsoft.com/office/drawing/2014/main" id="{F01A9055-FD18-4EFB-893A-439120DFA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5" b="5555"/>
          <a:stretch>
            <a:fillRect/>
          </a:stretch>
        </p:blipFill>
        <p:spPr>
          <a:xfrm>
            <a:off x="2495600" y="2751452"/>
            <a:ext cx="6292974" cy="21177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13599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en-US" altLang="zh-CN" dirty="0" err="1"/>
              <a:t>Zumo</a:t>
            </a:r>
            <a:r>
              <a:rPr lang="zh-CN" altLang="en-US" dirty="0"/>
              <a:t>小车</a:t>
            </a:r>
          </a:p>
        </p:txBody>
      </p:sp>
      <p:sp>
        <p:nvSpPr>
          <p:cNvPr id="19" name="矩形 18"/>
          <p:cNvSpPr/>
          <p:nvPr/>
        </p:nvSpPr>
        <p:spPr>
          <a:xfrm>
            <a:off x="777913" y="1315086"/>
            <a:ext cx="106361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3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back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wards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（）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方法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该方法只有一个速度参数，没有返回值。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  <a:p>
            <a:pPr algn="just" defTabSz="457200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与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forwards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（）方法类似，只需要一个速度值，使小车以指定的速度后退，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6-65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。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08494ED2-56CD-4E7F-B78E-44534091400A}"/>
              </a:ext>
            </a:extLst>
          </p:cNvPr>
          <p:cNvSpPr txBox="1">
            <a:spLocks/>
          </p:cNvSpPr>
          <p:nvPr/>
        </p:nvSpPr>
        <p:spPr>
          <a:xfrm>
            <a:off x="4922007" y="5229200"/>
            <a:ext cx="1440160" cy="470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6-65 </a:t>
            </a:r>
            <a:r>
              <a:rPr lang="zh-CN" altLang="en-US" sz="1200" dirty="0"/>
              <a:t>指定后退速度</a:t>
            </a:r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7" name="图片 6" descr="IMG_256">
            <a:extLst>
              <a:ext uri="{FF2B5EF4-FFF2-40B4-BE49-F238E27FC236}">
                <a16:creationId xmlns:a16="http://schemas.microsoft.com/office/drawing/2014/main" id="{542CF6C7-712A-4639-A1AC-C9508F5D3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9" b="4651"/>
          <a:stretch>
            <a:fillRect/>
          </a:stretch>
        </p:blipFill>
        <p:spPr>
          <a:xfrm>
            <a:off x="2495600" y="2691831"/>
            <a:ext cx="6499473" cy="22212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262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en-US" altLang="zh-CN" dirty="0" err="1"/>
              <a:t>Zumo</a:t>
            </a:r>
            <a:r>
              <a:rPr lang="zh-CN" altLang="en-US" dirty="0"/>
              <a:t>小车</a:t>
            </a:r>
          </a:p>
        </p:txBody>
      </p:sp>
      <p:sp>
        <p:nvSpPr>
          <p:cNvPr id="19" name="矩形 18"/>
          <p:cNvSpPr/>
          <p:nvPr/>
        </p:nvSpPr>
        <p:spPr>
          <a:xfrm>
            <a:off x="777913" y="1143053"/>
            <a:ext cx="1063617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4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turn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（）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方法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该方法需要一个速度参数，没有返回值。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  <a:p>
            <a:pPr algn="just" defTabSz="457200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该方法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允许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Zumo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以给定速度顺时针或逆时针转动。速度参数的范围是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-255~+255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，其中：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indent="266700" algn="just"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 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-225~0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：逆时针转动，右轮前进，左轮后退；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  <a:p>
            <a:pPr marL="0" marR="0" indent="26670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  0~225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：顺时针转动，左轮前进，右轮后退。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  <a:p>
            <a:pPr algn="just" defTabSz="457200"/>
            <a:r>
              <a:rPr lang="zh-CN" altLang="en-US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举例：</a:t>
            </a:r>
            <a:endParaRPr lang="en-US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  <a:p>
            <a:pPr algn="just" defTabSz="457200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	</a:t>
            </a:r>
            <a:r>
              <a:rPr lang="zh-CN" altLang="en-US" kern="100" dirty="0"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（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1</a:t>
            </a:r>
            <a:r>
              <a:rPr lang="zh-CN" altLang="en-US" kern="100" dirty="0"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）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将可视化命令拖放到流程图上，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6-66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。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2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编辑可视化命令并将速度值设置为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0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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255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之间的值。如果想逆时针旋转，则加负号前缀，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6-67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。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08494ED2-56CD-4E7F-B78E-44534091400A}"/>
              </a:ext>
            </a:extLst>
          </p:cNvPr>
          <p:cNvSpPr txBox="1">
            <a:spLocks/>
          </p:cNvSpPr>
          <p:nvPr/>
        </p:nvSpPr>
        <p:spPr>
          <a:xfrm>
            <a:off x="2722680" y="6401392"/>
            <a:ext cx="2376264" cy="470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6-66 </a:t>
            </a:r>
            <a:r>
              <a:rPr lang="zh-CN" altLang="en-US" sz="1200" dirty="0"/>
              <a:t>可视化命令拖放到流程图上</a:t>
            </a:r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8" name="图片 7" descr="IMG_256">
            <a:extLst>
              <a:ext uri="{FF2B5EF4-FFF2-40B4-BE49-F238E27FC236}">
                <a16:creationId xmlns:a16="http://schemas.microsoft.com/office/drawing/2014/main" id="{C782A948-F7B2-4EEE-96B4-104D435EC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9" b="5469"/>
          <a:stretch>
            <a:fillRect/>
          </a:stretch>
        </p:blipFill>
        <p:spPr>
          <a:xfrm>
            <a:off x="1055440" y="4005269"/>
            <a:ext cx="4824536" cy="2243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 descr="IMG_256">
            <a:extLst>
              <a:ext uri="{FF2B5EF4-FFF2-40B4-BE49-F238E27FC236}">
                <a16:creationId xmlns:a16="http://schemas.microsoft.com/office/drawing/2014/main" id="{D31FBEC0-CA6C-4DDC-B786-3309692E6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18" b="8510"/>
          <a:stretch>
            <a:fillRect/>
          </a:stretch>
        </p:blipFill>
        <p:spPr>
          <a:xfrm>
            <a:off x="6127576" y="4620964"/>
            <a:ext cx="5256584" cy="12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B2F90DDC-A88A-4B54-B38E-7BDA8DB34282}"/>
              </a:ext>
            </a:extLst>
          </p:cNvPr>
          <p:cNvSpPr txBox="1">
            <a:spLocks/>
          </p:cNvSpPr>
          <p:nvPr/>
        </p:nvSpPr>
        <p:spPr>
          <a:xfrm>
            <a:off x="8107796" y="6157053"/>
            <a:ext cx="1296144" cy="470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6-67 </a:t>
            </a:r>
            <a:r>
              <a:rPr lang="zh-CN" altLang="en-US" sz="1200" dirty="0"/>
              <a:t>设置速度值</a:t>
            </a:r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2917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en-US" altLang="zh-CN" dirty="0" err="1"/>
              <a:t>Zumo</a:t>
            </a:r>
            <a:r>
              <a:rPr lang="zh-CN" altLang="en-US" dirty="0"/>
              <a:t>小车</a:t>
            </a:r>
          </a:p>
        </p:txBody>
      </p:sp>
      <p:sp>
        <p:nvSpPr>
          <p:cNvPr id="19" name="矩形 18"/>
          <p:cNvSpPr/>
          <p:nvPr/>
        </p:nvSpPr>
        <p:spPr>
          <a:xfrm>
            <a:off x="685805" y="1033211"/>
            <a:ext cx="1063617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5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</a:t>
            </a:r>
            <a:r>
              <a:rPr lang="en-US" altLang="zh-CN" sz="1800" kern="100" dirty="0" err="1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turnDegrees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（）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方法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该方法取两个整型参数，一个是转动的角度，另一个是转动速度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；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没有返回值。</a:t>
            </a:r>
            <a:endParaRPr lang="en-US" altLang="zh-CN" kern="100" dirty="0"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en-US" altLang="zh-CN" sz="1800" kern="100" dirty="0" err="1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turnDegrees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（）方法允许以编程方式控制转向量，需指定要旋转的度数（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0°~360°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）和希望执行此操作的速度（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-255~255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）。</a:t>
            </a:r>
            <a:endParaRPr lang="en-US" altLang="zh-CN" kern="100" dirty="0">
              <a:latin typeface="Calibri" panose="020F050202020403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       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在系统内部，该方法使用了陀螺仪，读取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Z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中的角加速度，然后计算转动指定角度所需的时间。 因此，设置的角度虽然相当准确，但实际转动的角度是一个近似值。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  <a:p>
            <a:pPr algn="just" defTabSz="457200"/>
            <a:endParaRPr lang="en-US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  <a:p>
            <a:pPr algn="just" defTabSz="457200"/>
            <a:r>
              <a:rPr lang="zh-CN" altLang="en-US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举例：</a:t>
            </a:r>
            <a:endParaRPr lang="en-US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  <a:p>
            <a:pPr algn="just" defTabSz="457200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	</a:t>
            </a:r>
            <a:r>
              <a:rPr lang="zh-CN" altLang="en-US" kern="100" dirty="0"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（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1</a:t>
            </a:r>
            <a:r>
              <a:rPr lang="zh-CN" altLang="en-US" kern="100" dirty="0"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）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将可视化命令拖放到流程图上，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6-68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。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08494ED2-56CD-4E7F-B78E-44534091400A}"/>
              </a:ext>
            </a:extLst>
          </p:cNvPr>
          <p:cNvSpPr txBox="1">
            <a:spLocks/>
          </p:cNvSpPr>
          <p:nvPr/>
        </p:nvSpPr>
        <p:spPr>
          <a:xfrm>
            <a:off x="4223792" y="6237312"/>
            <a:ext cx="2592288" cy="470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6-68 </a:t>
            </a:r>
            <a:r>
              <a:rPr lang="zh-CN" altLang="en-US" sz="1200" dirty="0"/>
              <a:t>将可视化命令拖放到流程图上</a:t>
            </a:r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12" name="图片 11" descr="IMG_256">
            <a:extLst>
              <a:ext uri="{FF2B5EF4-FFF2-40B4-BE49-F238E27FC236}">
                <a16:creationId xmlns:a16="http://schemas.microsoft.com/office/drawing/2014/main" id="{490B4A5B-00E9-4301-B402-F35E06ED2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55" b="6140"/>
          <a:stretch>
            <a:fillRect/>
          </a:stretch>
        </p:blipFill>
        <p:spPr>
          <a:xfrm>
            <a:off x="3143672" y="3868618"/>
            <a:ext cx="4752528" cy="22246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9816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5954552" cy="532716"/>
          </a:xfrm>
        </p:spPr>
        <p:txBody>
          <a:bodyPr/>
          <a:lstStyle/>
          <a:p>
            <a:r>
              <a:rPr lang="zh-CN" altLang="en-US" dirty="0"/>
              <a:t>在仿真中创建并运用环境</a:t>
            </a:r>
          </a:p>
        </p:txBody>
      </p:sp>
      <p:sp>
        <p:nvSpPr>
          <p:cNvPr id="19" name="矩形 18"/>
          <p:cNvSpPr/>
          <p:nvPr/>
        </p:nvSpPr>
        <p:spPr>
          <a:xfrm>
            <a:off x="777913" y="1221400"/>
            <a:ext cx="106361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/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在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选择的图形包中绘制所需的路线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/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障碍物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，如图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-4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。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注意：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1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像素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为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1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mm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，所以绘制一个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5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像素宽的线将等于在现实世界中的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5mm</a:t>
            </a:r>
            <a:r>
              <a:rPr lang="zh-CN" altLang="en-US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宽的线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。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循迹线的宽度可能会影响算法，所以这一点非常重要。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</p:txBody>
      </p:sp>
      <p:sp>
        <p:nvSpPr>
          <p:cNvPr id="13" name="文本占位符 2">
            <a:extLst>
              <a:ext uri="{FF2B5EF4-FFF2-40B4-BE49-F238E27FC236}">
                <a16:creationId xmlns:a16="http://schemas.microsoft.com/office/drawing/2014/main" id="{442EB9BE-52A9-4E2A-8707-25B06A001675}"/>
              </a:ext>
            </a:extLst>
          </p:cNvPr>
          <p:cNvSpPr txBox="1">
            <a:spLocks/>
          </p:cNvSpPr>
          <p:nvPr/>
        </p:nvSpPr>
        <p:spPr>
          <a:xfrm>
            <a:off x="4367807" y="5877272"/>
            <a:ext cx="3240360" cy="4968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6-4 </a:t>
            </a:r>
            <a:r>
              <a:rPr lang="zh-CN" altLang="en-US" sz="1200" dirty="0"/>
              <a:t>绘制所需的路线</a:t>
            </a:r>
            <a:r>
              <a:rPr lang="en-US" altLang="zh-CN" sz="1200" dirty="0"/>
              <a:t>/</a:t>
            </a:r>
            <a:r>
              <a:rPr lang="zh-CN" altLang="en-US" sz="1200" dirty="0"/>
              <a:t>障碍物</a:t>
            </a:r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7" name="图片 6" descr="IMG_256">
            <a:extLst>
              <a:ext uri="{FF2B5EF4-FFF2-40B4-BE49-F238E27FC236}">
                <a16:creationId xmlns:a16="http://schemas.microsoft.com/office/drawing/2014/main" id="{AB239E9E-CCF5-4945-863F-D3F64E700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54324" y="3387654"/>
            <a:ext cx="5267325" cy="2266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9633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en-US" altLang="zh-CN" dirty="0" err="1"/>
              <a:t>Zumo</a:t>
            </a:r>
            <a:r>
              <a:rPr lang="zh-CN" altLang="en-US" dirty="0"/>
              <a:t>小车</a:t>
            </a:r>
          </a:p>
        </p:txBody>
      </p:sp>
      <p:sp>
        <p:nvSpPr>
          <p:cNvPr id="19" name="矩形 18"/>
          <p:cNvSpPr/>
          <p:nvPr/>
        </p:nvSpPr>
        <p:spPr>
          <a:xfrm>
            <a:off x="668051" y="1461765"/>
            <a:ext cx="106361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	</a:t>
            </a:r>
            <a:r>
              <a:rPr lang="zh-CN" altLang="en-US" kern="100" dirty="0"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（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2</a:t>
            </a:r>
            <a:r>
              <a:rPr lang="zh-CN" altLang="en-US" kern="100" dirty="0"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）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编辑可视化命令并将速度值设置为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0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  <a:sym typeface="Symbol" panose="05050102010706020507" pitchFamily="18" charset="2"/>
              </a:rPr>
              <a:t>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255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之间的值。如果想逆时针旋转，则加负号前缀，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6-69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。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（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3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）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设置转动的度数，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6-70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</p:txBody>
      </p: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08494ED2-56CD-4E7F-B78E-44534091400A}"/>
              </a:ext>
            </a:extLst>
          </p:cNvPr>
          <p:cNvSpPr txBox="1">
            <a:spLocks/>
          </p:cNvSpPr>
          <p:nvPr/>
        </p:nvSpPr>
        <p:spPr>
          <a:xfrm>
            <a:off x="8115697" y="5438569"/>
            <a:ext cx="1629866" cy="470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6-70 </a:t>
            </a:r>
            <a:r>
              <a:rPr lang="zh-CN" altLang="en-US" sz="1200" dirty="0"/>
              <a:t>设置转动的角度</a:t>
            </a:r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7" name="图片 6" descr="IMG_256">
            <a:extLst>
              <a:ext uri="{FF2B5EF4-FFF2-40B4-BE49-F238E27FC236}">
                <a16:creationId xmlns:a16="http://schemas.microsoft.com/office/drawing/2014/main" id="{2559FD3B-AA7C-411E-A56A-CEF4F0624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3" b="6626"/>
          <a:stretch>
            <a:fillRect/>
          </a:stretch>
        </p:blipFill>
        <p:spPr>
          <a:xfrm>
            <a:off x="1127448" y="3573016"/>
            <a:ext cx="5328592" cy="1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IMG_256">
            <a:extLst>
              <a:ext uri="{FF2B5EF4-FFF2-40B4-BE49-F238E27FC236}">
                <a16:creationId xmlns:a16="http://schemas.microsoft.com/office/drawing/2014/main" id="{1EE98FBD-F5A6-43D4-B9BD-20804FD6A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9" b="6599"/>
          <a:stretch>
            <a:fillRect/>
          </a:stretch>
        </p:blipFill>
        <p:spPr>
          <a:xfrm>
            <a:off x="6816080" y="3348617"/>
            <a:ext cx="4229100" cy="17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占位符 2">
            <a:extLst>
              <a:ext uri="{FF2B5EF4-FFF2-40B4-BE49-F238E27FC236}">
                <a16:creationId xmlns:a16="http://schemas.microsoft.com/office/drawing/2014/main" id="{DADCB070-527D-4337-88A1-D3796F6C6927}"/>
              </a:ext>
            </a:extLst>
          </p:cNvPr>
          <p:cNvSpPr txBox="1">
            <a:spLocks/>
          </p:cNvSpPr>
          <p:nvPr/>
        </p:nvSpPr>
        <p:spPr>
          <a:xfrm>
            <a:off x="3147864" y="5453607"/>
            <a:ext cx="1287760" cy="4704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6-69 </a:t>
            </a:r>
            <a:r>
              <a:rPr lang="zh-CN" altLang="en-US" sz="1200" dirty="0"/>
              <a:t>设置速度值</a:t>
            </a:r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51797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en-US" altLang="zh-CN" dirty="0" err="1"/>
              <a:t>Zumo</a:t>
            </a:r>
            <a:r>
              <a:rPr lang="zh-CN" altLang="en-US" dirty="0"/>
              <a:t>小车</a:t>
            </a:r>
          </a:p>
        </p:txBody>
      </p:sp>
      <p:sp>
        <p:nvSpPr>
          <p:cNvPr id="19" name="矩形 18"/>
          <p:cNvSpPr/>
          <p:nvPr/>
        </p:nvSpPr>
        <p:spPr>
          <a:xfrm>
            <a:off x="551384" y="1916832"/>
            <a:ext cx="106361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/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	6</a:t>
            </a:r>
            <a:r>
              <a:rPr lang="zh-CN" altLang="en-US" kern="100" dirty="0"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）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stop</a:t>
            </a:r>
            <a:r>
              <a:rPr lang="zh-CN" altLang="en-US" kern="100" dirty="0"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（）方法</a:t>
            </a:r>
            <a:endParaRPr lang="en-US" altLang="zh-CN" kern="100" dirty="0"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  <a:p>
            <a:pPr marL="0" marR="0" indent="26670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该方法不使用参数</a:t>
            </a:r>
            <a:r>
              <a:rPr lang="zh-CN" altLang="en-US" kern="100" dirty="0">
                <a:latin typeface="Calibri" panose="020F050202020403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，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没有返回值。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  <a:p>
            <a:pPr marL="0" marR="0" indent="26670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这种方法将停止电机驱动器并使小车停止。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37890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4802424" cy="532716"/>
          </a:xfrm>
        </p:spPr>
        <p:txBody>
          <a:bodyPr/>
          <a:lstStyle/>
          <a:p>
            <a:r>
              <a:rPr lang="zh-CN" altLang="en-US" dirty="0"/>
              <a:t>机械力</a:t>
            </a:r>
          </a:p>
        </p:txBody>
      </p:sp>
      <p:sp>
        <p:nvSpPr>
          <p:cNvPr id="19" name="矩形 18"/>
          <p:cNvSpPr/>
          <p:nvPr/>
        </p:nvSpPr>
        <p:spPr>
          <a:xfrm>
            <a:off x="551384" y="1286999"/>
            <a:ext cx="1063617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just" defTabSz="457200"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	</a:t>
            </a:r>
            <a:r>
              <a:rPr lang="zh-CN" altLang="en-US" kern="100" dirty="0"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对于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Proteus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仿真的虚拟小车，虽然电子仿真很精确，但不是物理意识仿真，这点很重要。小车的电机控制是开环的，因此小车在一段时间内行驶的距离的量是不确定的。各种物理效应（如惯性、动量、摩擦、负载和电池功率）都会对实际设备中行驶的距离产生重大影响。因此，除非确信现实世界条件不会改变，否则不应该太依赖设备的编程中的时间值。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algn="just" defTabSz="457200">
              <a:spcBef>
                <a:spcPts val="0"/>
              </a:spcBef>
              <a:spcAft>
                <a:spcPts val="0"/>
              </a:spcAft>
            </a:pP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algn="just" defTabSz="457200">
              <a:spcBef>
                <a:spcPts val="0"/>
              </a:spcBef>
              <a:spcAft>
                <a:spcPts val="0"/>
              </a:spcAft>
            </a:pPr>
            <a:r>
              <a:rPr lang="zh-CN" altLang="en-US" kern="100" dirty="0">
                <a:latin typeface="Calibri" panose="020F050202020403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说明：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  <a:p>
            <a:pPr marL="0" marR="0" algn="just" defTabSz="457200">
              <a:spcBef>
                <a:spcPts val="0"/>
              </a:spcBef>
              <a:spcAft>
                <a:spcPts val="0"/>
              </a:spcAft>
            </a:pP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在</a:t>
            </a:r>
            <a:r>
              <a:rPr lang="en-US" altLang="zh-CN" kern="100" dirty="0" err="1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Zumo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小车中，可以通过查询陀螺仪获得行驶的距离，这有助于极大地编写固件，但仍然无法确定此前上一段时间内小车行驶的距离。</a:t>
            </a:r>
          </a:p>
          <a:p>
            <a:pPr marL="0" marR="0" algn="just" defTabSz="457200">
              <a:spcBef>
                <a:spcPts val="0"/>
              </a:spcBef>
              <a:spcAft>
                <a:spcPts val="0"/>
              </a:spcAft>
            </a:pP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marL="0" marR="0" algn="just" defTabSz="457200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   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例如，小车可以在桌子上行进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20cm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而在地毯上行进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10cm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，当电池下降时，它可能损失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20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％的功率，并且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PWM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的占空比可能会无法提供足够的功率来克服惯性。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  <a:p>
            <a:pPr marL="0" marR="0" algn="just" defTabSz="457200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类似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地，根据照明条件和线对背景的对比度</a:t>
            </a:r>
            <a:r>
              <a:rPr lang="zh-CN" altLang="en-US" sz="1800" kern="10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不同，小车在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循迹</a:t>
            </a:r>
            <a:r>
              <a:rPr lang="zh-CN" altLang="en-US" sz="1800" kern="10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测试中的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行为可能存在差异。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  <a:p>
            <a:pPr marL="0" marR="0" indent="266700" algn="just">
              <a:spcBef>
                <a:spcPts val="0"/>
              </a:spcBef>
              <a:spcAft>
                <a:spcPts val="0"/>
              </a:spcAft>
            </a:pP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5991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5954552" cy="532716"/>
          </a:xfrm>
        </p:spPr>
        <p:txBody>
          <a:bodyPr/>
          <a:lstStyle/>
          <a:p>
            <a:r>
              <a:rPr lang="zh-CN" altLang="en-US" dirty="0"/>
              <a:t>在仿真中创建并运用环境</a:t>
            </a:r>
          </a:p>
        </p:txBody>
      </p:sp>
      <p:sp>
        <p:nvSpPr>
          <p:cNvPr id="19" name="矩形 18"/>
          <p:cNvSpPr/>
          <p:nvPr/>
        </p:nvSpPr>
        <p:spPr>
          <a:xfrm>
            <a:off x="777913" y="1221400"/>
            <a:ext cx="106361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/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将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图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片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以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PNG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文件格式保存到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黑体" panose="02010609060101010101" pitchFamily="49" charset="-122"/>
              </a:rPr>
              <a:t>Proteus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工程的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同一目录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下，如图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-5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。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  <a:p>
            <a:pPr algn="just" defTabSz="457200"/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在原理图设计中编辑机器人小车的属性，并指定刚刚保存为障碍物地图的图片，如图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-6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。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3" name="文本占位符 2">
            <a:extLst>
              <a:ext uri="{FF2B5EF4-FFF2-40B4-BE49-F238E27FC236}">
                <a16:creationId xmlns:a16="http://schemas.microsoft.com/office/drawing/2014/main" id="{442EB9BE-52A9-4E2A-8707-25B06A001675}"/>
              </a:ext>
            </a:extLst>
          </p:cNvPr>
          <p:cNvSpPr txBox="1">
            <a:spLocks/>
          </p:cNvSpPr>
          <p:nvPr/>
        </p:nvSpPr>
        <p:spPr>
          <a:xfrm>
            <a:off x="5159896" y="6082240"/>
            <a:ext cx="3240360" cy="4968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6-5 </a:t>
            </a:r>
            <a:r>
              <a:rPr lang="zh-CN" altLang="en-US" sz="1200" dirty="0"/>
              <a:t>将图片以</a:t>
            </a:r>
            <a:r>
              <a:rPr lang="en-US" altLang="zh-CN" sz="1200" dirty="0"/>
              <a:t>PNG</a:t>
            </a:r>
            <a:r>
              <a:rPr lang="zh-CN" altLang="en-US" sz="1200" dirty="0"/>
              <a:t>文件格式保存</a:t>
            </a:r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8" name="图片 7" descr="IMG_256">
            <a:extLst>
              <a:ext uri="{FF2B5EF4-FFF2-40B4-BE49-F238E27FC236}">
                <a16:creationId xmlns:a16="http://schemas.microsoft.com/office/drawing/2014/main" id="{1C093992-BB36-48E6-9789-CC0ECD279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15480" y="2132856"/>
            <a:ext cx="4968552" cy="3813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2779130-A3DD-4B73-A108-3C84A2F1F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32" y="3302145"/>
            <a:ext cx="4429904" cy="264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823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5954552" cy="532716"/>
          </a:xfrm>
        </p:spPr>
        <p:txBody>
          <a:bodyPr/>
          <a:lstStyle/>
          <a:p>
            <a:r>
              <a:rPr lang="zh-CN" altLang="en-US" dirty="0"/>
              <a:t>在仿真中创建并运用环境</a:t>
            </a:r>
          </a:p>
        </p:txBody>
      </p:sp>
      <p:sp>
        <p:nvSpPr>
          <p:cNvPr id="19" name="矩形 18"/>
          <p:cNvSpPr/>
          <p:nvPr/>
        </p:nvSpPr>
        <p:spPr>
          <a:xfrm>
            <a:off x="777913" y="1221400"/>
            <a:ext cx="106361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457200"/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在原理图设计中编辑机器人小车的属性，并指定刚刚保存为障碍物地图的图片，如图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-6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。运行仿真。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3" name="文本占位符 2">
            <a:extLst>
              <a:ext uri="{FF2B5EF4-FFF2-40B4-BE49-F238E27FC236}">
                <a16:creationId xmlns:a16="http://schemas.microsoft.com/office/drawing/2014/main" id="{442EB9BE-52A9-4E2A-8707-25B06A001675}"/>
              </a:ext>
            </a:extLst>
          </p:cNvPr>
          <p:cNvSpPr txBox="1">
            <a:spLocks/>
          </p:cNvSpPr>
          <p:nvPr/>
        </p:nvSpPr>
        <p:spPr>
          <a:xfrm>
            <a:off x="5159895" y="6340655"/>
            <a:ext cx="1872208" cy="4968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6-6 </a:t>
            </a:r>
            <a:r>
              <a:rPr lang="zh-CN" altLang="en-US" sz="1200" dirty="0"/>
              <a:t>编辑智能小车的属性</a:t>
            </a:r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A4177D9-C849-4F7B-9526-486602013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323" y="2132856"/>
            <a:ext cx="7639351" cy="411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81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336" y="277350"/>
            <a:ext cx="1097431" cy="1009649"/>
          </a:xfrm>
        </p:spPr>
        <p:txBody>
          <a:bodyPr/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509600" y="278936"/>
            <a:ext cx="5954552" cy="532716"/>
          </a:xfrm>
        </p:spPr>
        <p:txBody>
          <a:bodyPr/>
          <a:lstStyle/>
          <a:p>
            <a:r>
              <a:rPr lang="zh-CN" altLang="en-US" dirty="0"/>
              <a:t>小车在虚拟世界中的定位</a:t>
            </a:r>
          </a:p>
        </p:txBody>
      </p:sp>
      <p:sp>
        <p:nvSpPr>
          <p:cNvPr id="19" name="矩形 18"/>
          <p:cNvSpPr/>
          <p:nvPr/>
        </p:nvSpPr>
        <p:spPr>
          <a:xfrm>
            <a:off x="777913" y="1221400"/>
            <a:ext cx="106361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 defTabSz="457200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单击可以将小车拾起，并且将其放置到其他地方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lvl="0" algn="just" defTabSz="457200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	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单击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鼠标左键并按</a:t>
            </a:r>
            <a:r>
              <a:rPr lang="en-US" altLang="zh-CN" sz="1800" kern="100" dirty="0"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Ctrl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键可旋转小车。</a:t>
            </a:r>
            <a:endParaRPr lang="zh-CN" altLang="en-US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 defTabSz="457200">
              <a:spcBef>
                <a:spcPts val="0"/>
              </a:spcBef>
              <a:spcAft>
                <a:spcPts val="0"/>
              </a:spcAft>
            </a:pP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	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黑体" panose="02010609060101010101" pitchFamily="49" charset="-122"/>
              </a:rPr>
              <a:t>可以通过先暂停仿真，然后根据需要进行定位，最后右击并将当前位置指定为新的起始位置，来指定初始位置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，如图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6</a:t>
            </a:r>
            <a:r>
              <a:rPr lang="en-US" altLang="zh-CN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-7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所示</a:t>
            </a:r>
            <a:r>
              <a:rPr lang="zh-CN" altLang="en-US" kern="1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。</a:t>
            </a:r>
            <a:endParaRPr lang="en-US" altLang="zh-CN" kern="100" dirty="0"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3" name="文本占位符 2">
            <a:extLst>
              <a:ext uri="{FF2B5EF4-FFF2-40B4-BE49-F238E27FC236}">
                <a16:creationId xmlns:a16="http://schemas.microsoft.com/office/drawing/2014/main" id="{442EB9BE-52A9-4E2A-8707-25B06A001675}"/>
              </a:ext>
            </a:extLst>
          </p:cNvPr>
          <p:cNvSpPr txBox="1">
            <a:spLocks/>
          </p:cNvSpPr>
          <p:nvPr/>
        </p:nvSpPr>
        <p:spPr>
          <a:xfrm>
            <a:off x="4943872" y="4581128"/>
            <a:ext cx="1872208" cy="4968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200" dirty="0"/>
              <a:t>6-7 </a:t>
            </a:r>
            <a:r>
              <a:rPr lang="zh-CN" altLang="en-US" sz="1200" dirty="0"/>
              <a:t>指定初始位置</a:t>
            </a:r>
          </a:p>
          <a:p>
            <a:pPr marL="0" indent="0">
              <a:buNone/>
            </a:pPr>
            <a:endParaRPr lang="zh-CN" altLang="en-US" sz="1200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7" name="图片 6" descr="IMG_256">
            <a:extLst>
              <a:ext uri="{FF2B5EF4-FFF2-40B4-BE49-F238E27FC236}">
                <a16:creationId xmlns:a16="http://schemas.microsoft.com/office/drawing/2014/main" id="{6A9F09B2-CC7E-452E-92FB-15D33AB99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41"/>
          <a:stretch>
            <a:fillRect/>
          </a:stretch>
        </p:blipFill>
        <p:spPr>
          <a:xfrm>
            <a:off x="3071664" y="2996952"/>
            <a:ext cx="4605655" cy="11868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4293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2">
      <a:dk1>
        <a:srgbClr val="20517C"/>
      </a:dk1>
      <a:lt1>
        <a:srgbClr val="FFFFFF"/>
      </a:lt1>
      <a:dk2>
        <a:srgbClr val="20517C"/>
      </a:dk2>
      <a:lt2>
        <a:srgbClr val="FFFFFF"/>
      </a:lt2>
      <a:accent1>
        <a:srgbClr val="20517C"/>
      </a:accent1>
      <a:accent2>
        <a:srgbClr val="FFFFFF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论文答辩主题字体">
      <a:majorFont>
        <a:latin typeface="华文细黑"/>
        <a:ea typeface="微软雅黑"/>
        <a:cs typeface=""/>
      </a:majorFont>
      <a:minorFont>
        <a:latin typeface="华文细黑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A000120150327A04KPBG</Template>
  <TotalTime>4844</TotalTime>
  <Words>5695</Words>
  <Application>Microsoft Office PowerPoint</Application>
  <PresentationFormat>宽屏</PresentationFormat>
  <Paragraphs>556</Paragraphs>
  <Slides>62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70" baseType="lpstr">
      <vt:lpstr>华文细黑</vt:lpstr>
      <vt:lpstr>Calibri</vt:lpstr>
      <vt:lpstr>微软雅黑</vt:lpstr>
      <vt:lpstr>Arial</vt:lpstr>
      <vt:lpstr>宋体</vt:lpstr>
      <vt:lpstr>Wingdings</vt:lpstr>
      <vt:lpstr>Cambria Math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@小川PPT</dc:creator>
  <cp:lastModifiedBy>徐 文杰</cp:lastModifiedBy>
  <cp:revision>457</cp:revision>
  <dcterms:created xsi:type="dcterms:W3CDTF">2015-05-14T07:52:23Z</dcterms:created>
  <dcterms:modified xsi:type="dcterms:W3CDTF">2021-05-08T08:40:01Z</dcterms:modified>
</cp:coreProperties>
</file>